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305" r:id="rId3"/>
    <p:sldId id="287" r:id="rId4"/>
    <p:sldId id="288" r:id="rId5"/>
    <p:sldId id="289" r:id="rId6"/>
    <p:sldId id="290" r:id="rId7"/>
    <p:sldId id="291" r:id="rId8"/>
    <p:sldId id="292" r:id="rId9"/>
    <p:sldId id="293" r:id="rId10"/>
    <p:sldId id="294" r:id="rId11"/>
    <p:sldId id="295" r:id="rId12"/>
    <p:sldId id="297" r:id="rId13"/>
    <p:sldId id="299" r:id="rId14"/>
    <p:sldId id="302" r:id="rId15"/>
    <p:sldId id="303" r:id="rId16"/>
    <p:sldId id="306" r:id="rId17"/>
    <p:sldId id="304" r:id="rId18"/>
    <p:sldId id="308" r:id="rId19"/>
    <p:sldId id="309" r:id="rId20"/>
    <p:sldId id="310" r:id="rId21"/>
    <p:sldId id="311" r:id="rId22"/>
    <p:sldId id="312" r:id="rId23"/>
    <p:sldId id="314" r:id="rId24"/>
    <p:sldId id="315" r:id="rId25"/>
    <p:sldId id="316" r:id="rId26"/>
    <p:sldId id="318" r:id="rId27"/>
    <p:sldId id="317" r:id="rId28"/>
    <p:sldId id="319" r:id="rId29"/>
    <p:sldId id="320" r:id="rId30"/>
    <p:sldId id="32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7" autoAdjust="0"/>
    <p:restoredTop sz="94660"/>
  </p:normalViewPr>
  <p:slideViewPr>
    <p:cSldViewPr snapToGrid="0">
      <p:cViewPr varScale="1">
        <p:scale>
          <a:sx n="94" d="100"/>
          <a:sy n="94" d="100"/>
        </p:scale>
        <p:origin x="75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1B759F-A6E0-4F1B-BED3-68CE68DCC25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3CFBA04-1157-43EB-BE32-74DACA89B62F}">
      <dgm:prSet phldrT="[Text]" custT="1"/>
      <dgm:spPr/>
      <dgm:t>
        <a:bodyPr/>
        <a:lstStyle/>
        <a:p>
          <a:r>
            <a:rPr lang="en-US" sz="3200" dirty="0"/>
            <a:t>Ensemble Learning</a:t>
          </a:r>
        </a:p>
      </dgm:t>
    </dgm:pt>
    <dgm:pt modelId="{1C277B3D-4242-4441-A590-338FB229ABE7}" type="parTrans" cxnId="{E0A7B698-7D5E-4B01-8D75-0F297D40F9E8}">
      <dgm:prSet/>
      <dgm:spPr/>
      <dgm:t>
        <a:bodyPr/>
        <a:lstStyle/>
        <a:p>
          <a:endParaRPr lang="en-US" sz="1200"/>
        </a:p>
      </dgm:t>
    </dgm:pt>
    <dgm:pt modelId="{7B2F3A21-07AD-4FC1-A8F2-B19963E48FF8}" type="sibTrans" cxnId="{E0A7B698-7D5E-4B01-8D75-0F297D40F9E8}">
      <dgm:prSet/>
      <dgm:spPr/>
      <dgm:t>
        <a:bodyPr/>
        <a:lstStyle/>
        <a:p>
          <a:endParaRPr lang="en-US" sz="1200"/>
        </a:p>
      </dgm:t>
    </dgm:pt>
    <dgm:pt modelId="{E3BFDF4E-48E2-4B53-99C6-603316850B1A}">
      <dgm:prSet phldrT="[Text]" custT="1"/>
      <dgm:spPr/>
      <dgm:t>
        <a:bodyPr/>
        <a:lstStyle/>
        <a:p>
          <a:r>
            <a:rPr lang="en-US" sz="2400" dirty="0"/>
            <a:t>Success Stories</a:t>
          </a:r>
        </a:p>
      </dgm:t>
    </dgm:pt>
    <dgm:pt modelId="{9479584E-8399-44EA-9425-D99F37B07BEE}" type="parTrans" cxnId="{229109CF-80CD-4BCB-B39B-A1723198079A}">
      <dgm:prSet/>
      <dgm:spPr/>
      <dgm:t>
        <a:bodyPr/>
        <a:lstStyle/>
        <a:p>
          <a:endParaRPr lang="en-US" sz="1200"/>
        </a:p>
      </dgm:t>
    </dgm:pt>
    <dgm:pt modelId="{61FF3161-C276-48B8-86FA-7547DCE3069B}" type="sibTrans" cxnId="{229109CF-80CD-4BCB-B39B-A1723198079A}">
      <dgm:prSet/>
      <dgm:spPr/>
      <dgm:t>
        <a:bodyPr/>
        <a:lstStyle/>
        <a:p>
          <a:endParaRPr lang="en-US" sz="1200"/>
        </a:p>
      </dgm:t>
    </dgm:pt>
    <dgm:pt modelId="{E214CE00-EC41-4C1E-B95A-DD39A7F20574}">
      <dgm:prSet phldrT="[Text]" custT="1"/>
      <dgm:spPr/>
      <dgm:t>
        <a:bodyPr/>
        <a:lstStyle/>
        <a:p>
          <a:r>
            <a:rPr lang="en-US" sz="3200" dirty="0"/>
            <a:t>Bias vs variance</a:t>
          </a:r>
        </a:p>
      </dgm:t>
    </dgm:pt>
    <dgm:pt modelId="{C0627FA6-E98D-4D19-89DC-F0B7E0E9570D}" type="parTrans" cxnId="{2E6C7254-3123-436F-94B0-62B74A3B3757}">
      <dgm:prSet/>
      <dgm:spPr/>
      <dgm:t>
        <a:bodyPr/>
        <a:lstStyle/>
        <a:p>
          <a:endParaRPr lang="en-US" sz="1200"/>
        </a:p>
      </dgm:t>
    </dgm:pt>
    <dgm:pt modelId="{79BDE6AC-E8F5-4BEC-B171-FE63550A18C9}" type="sibTrans" cxnId="{2E6C7254-3123-436F-94B0-62B74A3B3757}">
      <dgm:prSet/>
      <dgm:spPr/>
      <dgm:t>
        <a:bodyPr/>
        <a:lstStyle/>
        <a:p>
          <a:endParaRPr lang="en-US" sz="1200"/>
        </a:p>
      </dgm:t>
    </dgm:pt>
    <dgm:pt modelId="{C1660A35-2DB5-4D4D-B078-67AC711A6EB4}">
      <dgm:prSet phldrT="[Text]" custT="1"/>
      <dgm:spPr/>
      <dgm:t>
        <a:bodyPr/>
        <a:lstStyle/>
        <a:p>
          <a:r>
            <a:rPr lang="en-US" sz="2400" dirty="0"/>
            <a:t>Trade-off</a:t>
          </a:r>
        </a:p>
      </dgm:t>
    </dgm:pt>
    <dgm:pt modelId="{3ED5B8D7-032A-4415-A5EA-60B2FD81F40E}" type="parTrans" cxnId="{FC44FAAF-8AAA-42BF-A945-7E7BC1EF3153}">
      <dgm:prSet/>
      <dgm:spPr/>
      <dgm:t>
        <a:bodyPr/>
        <a:lstStyle/>
        <a:p>
          <a:endParaRPr lang="en-US" sz="1200"/>
        </a:p>
      </dgm:t>
    </dgm:pt>
    <dgm:pt modelId="{98846A9D-C6C7-4991-91E1-26A0A25B3129}" type="sibTrans" cxnId="{FC44FAAF-8AAA-42BF-A945-7E7BC1EF3153}">
      <dgm:prSet/>
      <dgm:spPr/>
      <dgm:t>
        <a:bodyPr/>
        <a:lstStyle/>
        <a:p>
          <a:endParaRPr lang="en-US" sz="1200"/>
        </a:p>
      </dgm:t>
    </dgm:pt>
    <dgm:pt modelId="{A1911BB9-52E4-43B0-86E0-02D4F147B2F4}">
      <dgm:prSet phldrT="[Text]" custT="1"/>
      <dgm:spPr/>
      <dgm:t>
        <a:bodyPr/>
        <a:lstStyle/>
        <a:p>
          <a:r>
            <a:rPr lang="en-US" sz="3200" dirty="0"/>
            <a:t>Boosting</a:t>
          </a:r>
        </a:p>
      </dgm:t>
    </dgm:pt>
    <dgm:pt modelId="{D0E4FC80-A02D-43BC-8673-7E9711E035C3}" type="parTrans" cxnId="{B3709493-C97E-44F9-92C1-51B3E1EE15BF}">
      <dgm:prSet/>
      <dgm:spPr/>
      <dgm:t>
        <a:bodyPr/>
        <a:lstStyle/>
        <a:p>
          <a:endParaRPr lang="en-US" sz="1200"/>
        </a:p>
      </dgm:t>
    </dgm:pt>
    <dgm:pt modelId="{6D88C51B-1D6E-44FB-A5B1-6ED062FBE78B}" type="sibTrans" cxnId="{B3709493-C97E-44F9-92C1-51B3E1EE15BF}">
      <dgm:prSet/>
      <dgm:spPr/>
      <dgm:t>
        <a:bodyPr/>
        <a:lstStyle/>
        <a:p>
          <a:endParaRPr lang="en-US" sz="1200"/>
        </a:p>
      </dgm:t>
    </dgm:pt>
    <dgm:pt modelId="{A4D6DB31-F02B-4E55-A179-D6CC450B3D98}">
      <dgm:prSet phldrT="[Text]" custT="1"/>
      <dgm:spPr/>
      <dgm:t>
        <a:bodyPr/>
        <a:lstStyle/>
        <a:p>
          <a:r>
            <a:rPr lang="en-US" sz="2400" dirty="0" err="1"/>
            <a:t>Adaboost</a:t>
          </a:r>
          <a:r>
            <a:rPr lang="en-US" sz="2400" dirty="0"/>
            <a:t> &amp; Gradient Boosting </a:t>
          </a:r>
        </a:p>
      </dgm:t>
    </dgm:pt>
    <dgm:pt modelId="{653E7602-5486-4C40-93C4-F375ADA89048}" type="parTrans" cxnId="{D326245B-5A47-4217-8711-1139EA33A5E1}">
      <dgm:prSet/>
      <dgm:spPr/>
      <dgm:t>
        <a:bodyPr/>
        <a:lstStyle/>
        <a:p>
          <a:endParaRPr lang="en-US" sz="1200"/>
        </a:p>
      </dgm:t>
    </dgm:pt>
    <dgm:pt modelId="{8C0D60BA-14AB-4FB8-8612-73D550D0D616}" type="sibTrans" cxnId="{D326245B-5A47-4217-8711-1139EA33A5E1}">
      <dgm:prSet/>
      <dgm:spPr/>
      <dgm:t>
        <a:bodyPr/>
        <a:lstStyle/>
        <a:p>
          <a:endParaRPr lang="en-US" sz="1200"/>
        </a:p>
      </dgm:t>
    </dgm:pt>
    <dgm:pt modelId="{2253EA95-B41A-4DC4-A101-5E8262C5E585}" type="pres">
      <dgm:prSet presAssocID="{3E1B759F-A6E0-4F1B-BED3-68CE68DCC257}" presName="linear" presStyleCnt="0">
        <dgm:presLayoutVars>
          <dgm:animLvl val="lvl"/>
          <dgm:resizeHandles val="exact"/>
        </dgm:presLayoutVars>
      </dgm:prSet>
      <dgm:spPr/>
    </dgm:pt>
    <dgm:pt modelId="{D2990FC5-EE0A-4CA6-B1A1-3537DB8DB3AF}" type="pres">
      <dgm:prSet presAssocID="{63CFBA04-1157-43EB-BE32-74DACA89B62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E79AB7C-64AC-4D60-BFD9-617C830E154E}" type="pres">
      <dgm:prSet presAssocID="{63CFBA04-1157-43EB-BE32-74DACA89B62F}" presName="childText" presStyleLbl="revTx" presStyleIdx="0" presStyleCnt="3">
        <dgm:presLayoutVars>
          <dgm:bulletEnabled val="1"/>
        </dgm:presLayoutVars>
      </dgm:prSet>
      <dgm:spPr/>
    </dgm:pt>
    <dgm:pt modelId="{7CEDF94D-6BE3-4B19-8395-789E3D54B470}" type="pres">
      <dgm:prSet presAssocID="{E214CE00-EC41-4C1E-B95A-DD39A7F2057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CC61A22-CC1E-4377-887C-C195CD712CA7}" type="pres">
      <dgm:prSet presAssocID="{E214CE00-EC41-4C1E-B95A-DD39A7F20574}" presName="childText" presStyleLbl="revTx" presStyleIdx="1" presStyleCnt="3">
        <dgm:presLayoutVars>
          <dgm:bulletEnabled val="1"/>
        </dgm:presLayoutVars>
      </dgm:prSet>
      <dgm:spPr/>
    </dgm:pt>
    <dgm:pt modelId="{62FCE6EF-83CB-460E-BA26-6E62BDC4C41A}" type="pres">
      <dgm:prSet presAssocID="{A1911BB9-52E4-43B0-86E0-02D4F147B2F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CE609B18-A009-4027-8336-02324D25EC19}" type="pres">
      <dgm:prSet presAssocID="{A1911BB9-52E4-43B0-86E0-02D4F147B2F4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47181321-31D1-43AC-9941-D3BD37CFA4F6}" type="presOf" srcId="{63CFBA04-1157-43EB-BE32-74DACA89B62F}" destId="{D2990FC5-EE0A-4CA6-B1A1-3537DB8DB3AF}" srcOrd="0" destOrd="0" presId="urn:microsoft.com/office/officeart/2005/8/layout/vList2"/>
    <dgm:cxn modelId="{D326245B-5A47-4217-8711-1139EA33A5E1}" srcId="{A1911BB9-52E4-43B0-86E0-02D4F147B2F4}" destId="{A4D6DB31-F02B-4E55-A179-D6CC450B3D98}" srcOrd="0" destOrd="0" parTransId="{653E7602-5486-4C40-93C4-F375ADA89048}" sibTransId="{8C0D60BA-14AB-4FB8-8612-73D550D0D616}"/>
    <dgm:cxn modelId="{2E6C7254-3123-436F-94B0-62B74A3B3757}" srcId="{3E1B759F-A6E0-4F1B-BED3-68CE68DCC257}" destId="{E214CE00-EC41-4C1E-B95A-DD39A7F20574}" srcOrd="1" destOrd="0" parTransId="{C0627FA6-E98D-4D19-89DC-F0B7E0E9570D}" sibTransId="{79BDE6AC-E8F5-4BEC-B171-FE63550A18C9}"/>
    <dgm:cxn modelId="{B3709493-C97E-44F9-92C1-51B3E1EE15BF}" srcId="{3E1B759F-A6E0-4F1B-BED3-68CE68DCC257}" destId="{A1911BB9-52E4-43B0-86E0-02D4F147B2F4}" srcOrd="2" destOrd="0" parTransId="{D0E4FC80-A02D-43BC-8673-7E9711E035C3}" sibTransId="{6D88C51B-1D6E-44FB-A5B1-6ED062FBE78B}"/>
    <dgm:cxn modelId="{3F4FDD95-16AD-44A8-9BC1-0D19B249C18F}" type="presOf" srcId="{A4D6DB31-F02B-4E55-A179-D6CC450B3D98}" destId="{CE609B18-A009-4027-8336-02324D25EC19}" srcOrd="0" destOrd="0" presId="urn:microsoft.com/office/officeart/2005/8/layout/vList2"/>
    <dgm:cxn modelId="{E0A7B698-7D5E-4B01-8D75-0F297D40F9E8}" srcId="{3E1B759F-A6E0-4F1B-BED3-68CE68DCC257}" destId="{63CFBA04-1157-43EB-BE32-74DACA89B62F}" srcOrd="0" destOrd="0" parTransId="{1C277B3D-4242-4441-A590-338FB229ABE7}" sibTransId="{7B2F3A21-07AD-4FC1-A8F2-B19963E48FF8}"/>
    <dgm:cxn modelId="{FC44FAAF-8AAA-42BF-A945-7E7BC1EF3153}" srcId="{E214CE00-EC41-4C1E-B95A-DD39A7F20574}" destId="{C1660A35-2DB5-4D4D-B078-67AC711A6EB4}" srcOrd="0" destOrd="0" parTransId="{3ED5B8D7-032A-4415-A5EA-60B2FD81F40E}" sibTransId="{98846A9D-C6C7-4991-91E1-26A0A25B3129}"/>
    <dgm:cxn modelId="{7EB404B4-4BC5-4BA8-9048-0E1D480AF73A}" type="presOf" srcId="{E214CE00-EC41-4C1E-B95A-DD39A7F20574}" destId="{7CEDF94D-6BE3-4B19-8395-789E3D54B470}" srcOrd="0" destOrd="0" presId="urn:microsoft.com/office/officeart/2005/8/layout/vList2"/>
    <dgm:cxn modelId="{6AF71FBF-6FD2-4EA9-B3E1-C76B5148091C}" type="presOf" srcId="{E3BFDF4E-48E2-4B53-99C6-603316850B1A}" destId="{1E79AB7C-64AC-4D60-BFD9-617C830E154E}" srcOrd="0" destOrd="0" presId="urn:microsoft.com/office/officeart/2005/8/layout/vList2"/>
    <dgm:cxn modelId="{B7E8B4C0-B8B5-4D27-A976-1FACCEF94868}" type="presOf" srcId="{A1911BB9-52E4-43B0-86E0-02D4F147B2F4}" destId="{62FCE6EF-83CB-460E-BA26-6E62BDC4C41A}" srcOrd="0" destOrd="0" presId="urn:microsoft.com/office/officeart/2005/8/layout/vList2"/>
    <dgm:cxn modelId="{5583F9C4-A6E0-4AA5-94DF-5A3BE0A302F9}" type="presOf" srcId="{3E1B759F-A6E0-4F1B-BED3-68CE68DCC257}" destId="{2253EA95-B41A-4DC4-A101-5E8262C5E585}" srcOrd="0" destOrd="0" presId="urn:microsoft.com/office/officeart/2005/8/layout/vList2"/>
    <dgm:cxn modelId="{229109CF-80CD-4BCB-B39B-A1723198079A}" srcId="{63CFBA04-1157-43EB-BE32-74DACA89B62F}" destId="{E3BFDF4E-48E2-4B53-99C6-603316850B1A}" srcOrd="0" destOrd="0" parTransId="{9479584E-8399-44EA-9425-D99F37B07BEE}" sibTransId="{61FF3161-C276-48B8-86FA-7547DCE3069B}"/>
    <dgm:cxn modelId="{E0617AF8-D767-4785-8628-ADBD6B953784}" type="presOf" srcId="{C1660A35-2DB5-4D4D-B078-67AC711A6EB4}" destId="{2CC61A22-CC1E-4377-887C-C195CD712CA7}" srcOrd="0" destOrd="0" presId="urn:microsoft.com/office/officeart/2005/8/layout/vList2"/>
    <dgm:cxn modelId="{7DF815B7-896E-4D86-A3DD-23584CC68920}" type="presParOf" srcId="{2253EA95-B41A-4DC4-A101-5E8262C5E585}" destId="{D2990FC5-EE0A-4CA6-B1A1-3537DB8DB3AF}" srcOrd="0" destOrd="0" presId="urn:microsoft.com/office/officeart/2005/8/layout/vList2"/>
    <dgm:cxn modelId="{A1B2FC3F-8F18-4F34-911C-E77C75ED413C}" type="presParOf" srcId="{2253EA95-B41A-4DC4-A101-5E8262C5E585}" destId="{1E79AB7C-64AC-4D60-BFD9-617C830E154E}" srcOrd="1" destOrd="0" presId="urn:microsoft.com/office/officeart/2005/8/layout/vList2"/>
    <dgm:cxn modelId="{59574DFC-7700-495A-8505-C73D6E1E7D6C}" type="presParOf" srcId="{2253EA95-B41A-4DC4-A101-5E8262C5E585}" destId="{7CEDF94D-6BE3-4B19-8395-789E3D54B470}" srcOrd="2" destOrd="0" presId="urn:microsoft.com/office/officeart/2005/8/layout/vList2"/>
    <dgm:cxn modelId="{958F66BA-C991-4141-8F47-530764BB5711}" type="presParOf" srcId="{2253EA95-B41A-4DC4-A101-5E8262C5E585}" destId="{2CC61A22-CC1E-4377-887C-C195CD712CA7}" srcOrd="3" destOrd="0" presId="urn:microsoft.com/office/officeart/2005/8/layout/vList2"/>
    <dgm:cxn modelId="{5EBE9DF5-572B-4C96-88E0-2835267346FA}" type="presParOf" srcId="{2253EA95-B41A-4DC4-A101-5E8262C5E585}" destId="{62FCE6EF-83CB-460E-BA26-6E62BDC4C41A}" srcOrd="4" destOrd="0" presId="urn:microsoft.com/office/officeart/2005/8/layout/vList2"/>
    <dgm:cxn modelId="{3EF870B7-F978-42BD-9999-2372C7E06DF2}" type="presParOf" srcId="{2253EA95-B41A-4DC4-A101-5E8262C5E585}" destId="{CE609B18-A009-4027-8336-02324D25EC19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F1B69E-7705-4BCC-9CC8-87127EB6F6A1}" type="doc">
      <dgm:prSet loTypeId="urn:microsoft.com/office/officeart/2011/layout/TabList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E84B2FA-F415-412B-922B-24F1E42C9E98}">
      <dgm:prSet phldrT="[Text]" custT="1"/>
      <dgm:spPr/>
      <dgm:t>
        <a:bodyPr/>
        <a:lstStyle/>
        <a:p>
          <a:pPr>
            <a:buNone/>
          </a:pPr>
          <a:r>
            <a:rPr lang="en-US" sz="3200" dirty="0"/>
            <a:t>Strengths</a:t>
          </a:r>
          <a:r>
            <a:rPr lang="en-US" sz="2300" dirty="0"/>
            <a:t>	</a:t>
          </a:r>
        </a:p>
      </dgm:t>
    </dgm:pt>
    <dgm:pt modelId="{7640761F-C1CB-4AB6-AAED-A9CF7A0E81D6}" type="parTrans" cxnId="{747C5006-01B8-4545-9EA8-928F558E5EEF}">
      <dgm:prSet/>
      <dgm:spPr/>
      <dgm:t>
        <a:bodyPr/>
        <a:lstStyle/>
        <a:p>
          <a:endParaRPr lang="en-US"/>
        </a:p>
      </dgm:t>
    </dgm:pt>
    <dgm:pt modelId="{12676F71-FBEF-4435-822E-32B273CA2FD6}" type="sibTrans" cxnId="{747C5006-01B8-4545-9EA8-928F558E5EEF}">
      <dgm:prSet/>
      <dgm:spPr/>
      <dgm:t>
        <a:bodyPr/>
        <a:lstStyle/>
        <a:p>
          <a:endParaRPr lang="en-US"/>
        </a:p>
      </dgm:t>
    </dgm:pt>
    <dgm:pt modelId="{F1C0D656-51BE-4453-B535-5A65471075C6}">
      <dgm:prSet phldrT="[Text]"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r>
            <a:rPr lang="en-US" sz="1900" dirty="0"/>
            <a:t>Instead of trying to design a learning algorithm that is accurate over the entire space, we can focus on finding base learning algorithms that only need to be better than random. </a:t>
          </a:r>
        </a:p>
      </dgm:t>
    </dgm:pt>
    <dgm:pt modelId="{DCFB071D-EDA3-4627-B4EB-B4E4D9A45E58}" type="parTrans" cxnId="{23F1F213-61E9-46C9-844E-2DE41E33080C}">
      <dgm:prSet/>
      <dgm:spPr/>
      <dgm:t>
        <a:bodyPr/>
        <a:lstStyle/>
        <a:p>
          <a:endParaRPr lang="en-US"/>
        </a:p>
      </dgm:t>
    </dgm:pt>
    <dgm:pt modelId="{3859A3B4-65F3-49CD-9EC1-E96DFC876179}" type="sibTrans" cxnId="{23F1F213-61E9-46C9-844E-2DE41E33080C}">
      <dgm:prSet/>
      <dgm:spPr/>
      <dgm:t>
        <a:bodyPr/>
        <a:lstStyle/>
        <a:p>
          <a:endParaRPr lang="en-US"/>
        </a:p>
      </dgm:t>
    </dgm:pt>
    <dgm:pt modelId="{35EE1E88-CF52-4C13-8E0E-AECFC9DA119B}">
      <dgm:prSet phldrT="[Text]" custT="1"/>
      <dgm:spPr/>
      <dgm:t>
        <a:bodyPr/>
        <a:lstStyle/>
        <a:p>
          <a:r>
            <a:rPr lang="en-US" sz="3200" dirty="0"/>
            <a:t>Weakness</a:t>
          </a:r>
        </a:p>
      </dgm:t>
    </dgm:pt>
    <dgm:pt modelId="{3F62FF56-A6D1-49B5-AE50-89754D57B54C}" type="parTrans" cxnId="{4159A8DC-6EC5-4F5A-A654-DCBF8D100752}">
      <dgm:prSet/>
      <dgm:spPr/>
      <dgm:t>
        <a:bodyPr/>
        <a:lstStyle/>
        <a:p>
          <a:endParaRPr lang="en-US"/>
        </a:p>
      </dgm:t>
    </dgm:pt>
    <dgm:pt modelId="{0E215C60-5B66-4A18-B7FD-69E27C5FEE35}" type="sibTrans" cxnId="{4159A8DC-6EC5-4F5A-A654-DCBF8D100752}">
      <dgm:prSet/>
      <dgm:spPr/>
      <dgm:t>
        <a:bodyPr/>
        <a:lstStyle/>
        <a:p>
          <a:endParaRPr lang="en-US"/>
        </a:p>
      </dgm:t>
    </dgm:pt>
    <dgm:pt modelId="{33CC6DDA-9C30-4ED7-B14C-E12F8BDAB9CA}">
      <dgm:prSet phldrT="[Text]"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r>
            <a:rPr lang="en-US" sz="1900" dirty="0"/>
            <a:t>Boosting seems to be especially susceptible to noise. </a:t>
          </a:r>
        </a:p>
      </dgm:t>
    </dgm:pt>
    <dgm:pt modelId="{DD8EFC21-69E9-41B5-99E8-634840ABF530}" type="parTrans" cxnId="{B9C3F7EE-2FD7-42BA-BC32-5177559D52F5}">
      <dgm:prSet/>
      <dgm:spPr/>
      <dgm:t>
        <a:bodyPr/>
        <a:lstStyle/>
        <a:p>
          <a:endParaRPr lang="en-US"/>
        </a:p>
      </dgm:t>
    </dgm:pt>
    <dgm:pt modelId="{6C172629-72E2-408E-88A6-5A5EA4D8C51B}" type="sibTrans" cxnId="{B9C3F7EE-2FD7-42BA-BC32-5177559D52F5}">
      <dgm:prSet/>
      <dgm:spPr/>
      <dgm:t>
        <a:bodyPr/>
        <a:lstStyle/>
        <a:p>
          <a:endParaRPr lang="en-US"/>
        </a:p>
      </dgm:t>
    </dgm:pt>
    <dgm:pt modelId="{5F08BEEB-981F-4F95-9BFD-685484FC5D9D}">
      <dgm:prSet phldrT="[Text]"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r>
            <a:rPr lang="en-US" sz="1900" dirty="0"/>
            <a:t>It can identify outliers: i.e. examples that are either mislabeled or that are inherently ambiguous and hard to categorize. </a:t>
          </a:r>
        </a:p>
      </dgm:t>
    </dgm:pt>
    <dgm:pt modelId="{9ACD2695-196F-418A-9DA0-C8B823D9B9D7}" type="parTrans" cxnId="{DD44B29F-DDFD-44C1-816E-011B2991DFD4}">
      <dgm:prSet/>
      <dgm:spPr/>
      <dgm:t>
        <a:bodyPr/>
        <a:lstStyle/>
        <a:p>
          <a:endParaRPr lang="en-US"/>
        </a:p>
      </dgm:t>
    </dgm:pt>
    <dgm:pt modelId="{EAA961BC-C9E7-4B13-AFEB-515416443B50}" type="sibTrans" cxnId="{DD44B29F-DDFD-44C1-816E-011B2991DFD4}">
      <dgm:prSet/>
      <dgm:spPr/>
      <dgm:t>
        <a:bodyPr/>
        <a:lstStyle/>
        <a:p>
          <a:endParaRPr lang="en-US"/>
        </a:p>
      </dgm:t>
    </dgm:pt>
    <dgm:pt modelId="{2A016D6B-4C83-469F-874D-2B47DB496A7A}">
      <dgm:prSet phldrT="[Text]"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endParaRPr lang="en-US" sz="1900" dirty="0"/>
        </a:p>
      </dgm:t>
    </dgm:pt>
    <dgm:pt modelId="{9644AED6-543D-49C9-9433-457A34725E30}" type="parTrans" cxnId="{6464AB5A-A5CB-4CD4-AABE-ED2877C76DB7}">
      <dgm:prSet/>
      <dgm:spPr/>
      <dgm:t>
        <a:bodyPr/>
        <a:lstStyle/>
        <a:p>
          <a:endParaRPr lang="en-US"/>
        </a:p>
      </dgm:t>
    </dgm:pt>
    <dgm:pt modelId="{B3B66152-B374-49F1-8529-D3D6A32B8BF1}" type="sibTrans" cxnId="{6464AB5A-A5CB-4CD4-AABE-ED2877C76DB7}">
      <dgm:prSet/>
      <dgm:spPr/>
      <dgm:t>
        <a:bodyPr/>
        <a:lstStyle/>
        <a:p>
          <a:endParaRPr lang="en-US"/>
        </a:p>
      </dgm:t>
    </dgm:pt>
    <dgm:pt modelId="{4966546E-7E62-4C18-81B8-3D39A8D51CF8}">
      <dgm:prSet phldrT="[Text]"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r>
            <a:rPr lang="en-US" sz="1900" dirty="0"/>
            <a:t>When the number of outliners is very large, the emphasis placed on the hard examples can hurt the performance. </a:t>
          </a:r>
        </a:p>
      </dgm:t>
    </dgm:pt>
    <dgm:pt modelId="{929A3662-AE96-4645-B017-314EABD18D99}" type="parTrans" cxnId="{FDCDE42D-1698-4033-8CEF-CE9B6A554103}">
      <dgm:prSet/>
      <dgm:spPr/>
      <dgm:t>
        <a:bodyPr/>
        <a:lstStyle/>
        <a:p>
          <a:endParaRPr lang="en-US"/>
        </a:p>
      </dgm:t>
    </dgm:pt>
    <dgm:pt modelId="{D338C59B-85CF-47BF-97C6-4FEF0B9A49E1}" type="sibTrans" cxnId="{FDCDE42D-1698-4033-8CEF-CE9B6A554103}">
      <dgm:prSet/>
      <dgm:spPr/>
      <dgm:t>
        <a:bodyPr/>
        <a:lstStyle/>
        <a:p>
          <a:endParaRPr lang="en-US"/>
        </a:p>
      </dgm:t>
    </dgm:pt>
    <dgm:pt modelId="{3E524AF5-2FA6-455A-AFE2-C70739030E19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sz="2400" dirty="0"/>
        </a:p>
      </dgm:t>
    </dgm:pt>
    <dgm:pt modelId="{B4FA2795-07A1-4218-B79D-BCF00109418E}" type="sibTrans" cxnId="{BB1012A1-6BE7-4C3B-86D1-9D0BE7F6246A}">
      <dgm:prSet/>
      <dgm:spPr/>
      <dgm:t>
        <a:bodyPr/>
        <a:lstStyle/>
        <a:p>
          <a:endParaRPr lang="en-US"/>
        </a:p>
      </dgm:t>
    </dgm:pt>
    <dgm:pt modelId="{B9CE3BD2-51F4-4A03-ACDE-03DB48BCB9D7}" type="parTrans" cxnId="{BB1012A1-6BE7-4C3B-86D1-9D0BE7F6246A}">
      <dgm:prSet/>
      <dgm:spPr/>
      <dgm:t>
        <a:bodyPr/>
        <a:lstStyle/>
        <a:p>
          <a:endParaRPr lang="en-US"/>
        </a:p>
      </dgm:t>
    </dgm:pt>
    <dgm:pt modelId="{36805AD1-96AB-4142-8510-8F620BBB2EFB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sz="2400" dirty="0"/>
        </a:p>
      </dgm:t>
    </dgm:pt>
    <dgm:pt modelId="{2076BF0B-0B7F-4BD0-87D2-06EDE6A2425E}" type="parTrans" cxnId="{E6BF1017-08BB-4521-B206-9A903E819CFD}">
      <dgm:prSet/>
      <dgm:spPr/>
      <dgm:t>
        <a:bodyPr/>
        <a:lstStyle/>
        <a:p>
          <a:endParaRPr lang="en-US"/>
        </a:p>
      </dgm:t>
    </dgm:pt>
    <dgm:pt modelId="{A237E969-A570-4DF6-B1E5-81B68CFD16B9}" type="sibTrans" cxnId="{E6BF1017-08BB-4521-B206-9A903E819CFD}">
      <dgm:prSet/>
      <dgm:spPr/>
      <dgm:t>
        <a:bodyPr/>
        <a:lstStyle/>
        <a:p>
          <a:endParaRPr lang="en-US"/>
        </a:p>
      </dgm:t>
    </dgm:pt>
    <dgm:pt modelId="{CCB41AF0-70D8-4DFA-87B3-0AD19DEB6745}">
      <dgm:prSet phldrT="[Text]"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r>
            <a:rPr lang="en-US" sz="1900" dirty="0"/>
            <a:t>It has no parameters to tune (except for the number of rounds) </a:t>
          </a:r>
        </a:p>
      </dgm:t>
    </dgm:pt>
    <dgm:pt modelId="{4ABAE6CB-8817-41B2-8047-016E6253A6E3}" type="parTrans" cxnId="{A0AF0FA9-9EE9-426A-B342-593940A73286}">
      <dgm:prSet/>
      <dgm:spPr/>
      <dgm:t>
        <a:bodyPr/>
        <a:lstStyle/>
        <a:p>
          <a:endParaRPr lang="en-US"/>
        </a:p>
      </dgm:t>
    </dgm:pt>
    <dgm:pt modelId="{DC7E2DD1-7C5B-4C7E-976A-285DA3402E2D}" type="sibTrans" cxnId="{A0AF0FA9-9EE9-426A-B342-593940A73286}">
      <dgm:prSet/>
      <dgm:spPr/>
      <dgm:t>
        <a:bodyPr/>
        <a:lstStyle/>
        <a:p>
          <a:endParaRPr lang="en-US"/>
        </a:p>
      </dgm:t>
    </dgm:pt>
    <dgm:pt modelId="{3D0706A7-DB86-44DE-9312-9CD5F8FCFB9D}">
      <dgm:prSet phldrT="[Text]"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r>
            <a:rPr lang="en-US" sz="1900" dirty="0"/>
            <a:t>The actual performance of boosting depends on the data and the base learner. </a:t>
          </a:r>
        </a:p>
      </dgm:t>
    </dgm:pt>
    <dgm:pt modelId="{00DCA191-05EE-4E3E-A795-0F840EDC6F4C}" type="parTrans" cxnId="{AEAFA143-02E9-49FA-8F0C-FC1774FCD1F9}">
      <dgm:prSet/>
      <dgm:spPr/>
      <dgm:t>
        <a:bodyPr/>
        <a:lstStyle/>
        <a:p>
          <a:endParaRPr lang="en-US"/>
        </a:p>
      </dgm:t>
    </dgm:pt>
    <dgm:pt modelId="{32A27D95-1319-44BB-8501-D26905D968DC}" type="sibTrans" cxnId="{AEAFA143-02E9-49FA-8F0C-FC1774FCD1F9}">
      <dgm:prSet/>
      <dgm:spPr/>
      <dgm:t>
        <a:bodyPr/>
        <a:lstStyle/>
        <a:p>
          <a:endParaRPr lang="en-US"/>
        </a:p>
      </dgm:t>
    </dgm:pt>
    <dgm:pt modelId="{FE1E323D-6A3C-440E-BE89-A818204F8D1C}">
      <dgm:prSet phldrT="[Text]"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endParaRPr lang="en-US" sz="1900" dirty="0"/>
        </a:p>
      </dgm:t>
    </dgm:pt>
    <dgm:pt modelId="{E0E358D6-3503-4C3D-BA81-04C8E753FDF9}" type="parTrans" cxnId="{AD9991E5-0A97-48B6-9161-BF02AED78463}">
      <dgm:prSet/>
      <dgm:spPr/>
      <dgm:t>
        <a:bodyPr/>
        <a:lstStyle/>
        <a:p>
          <a:endParaRPr lang="en-US"/>
        </a:p>
      </dgm:t>
    </dgm:pt>
    <dgm:pt modelId="{E0754CCB-90A4-4F8B-ADC1-6320BB2AC52B}" type="sibTrans" cxnId="{AD9991E5-0A97-48B6-9161-BF02AED78463}">
      <dgm:prSet/>
      <dgm:spPr/>
      <dgm:t>
        <a:bodyPr/>
        <a:lstStyle/>
        <a:p>
          <a:endParaRPr lang="en-US"/>
        </a:p>
      </dgm:t>
    </dgm:pt>
    <dgm:pt modelId="{8286F3FF-EFAC-4055-87CA-DABB385F53B7}" type="pres">
      <dgm:prSet presAssocID="{1FF1B69E-7705-4BCC-9CC8-87127EB6F6A1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74579A6C-AC95-40CB-8186-A8A59548B5E2}" type="pres">
      <dgm:prSet presAssocID="{BE84B2FA-F415-412B-922B-24F1E42C9E98}" presName="composite" presStyleCnt="0"/>
      <dgm:spPr/>
    </dgm:pt>
    <dgm:pt modelId="{8126D1FD-7C55-4BD6-9496-DB463FA31704}" type="pres">
      <dgm:prSet presAssocID="{BE84B2FA-F415-412B-922B-24F1E42C9E98}" presName="FirstChild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333D34A1-37FB-46C6-ABE2-985F6DBA52F2}" type="pres">
      <dgm:prSet presAssocID="{BE84B2FA-F415-412B-922B-24F1E42C9E98}" presName="Parent" presStyleLbl="alignNode1" presStyleIdx="0" presStyleCnt="2">
        <dgm:presLayoutVars>
          <dgm:chMax val="3"/>
          <dgm:chPref val="3"/>
          <dgm:bulletEnabled val="1"/>
        </dgm:presLayoutVars>
      </dgm:prSet>
      <dgm:spPr/>
    </dgm:pt>
    <dgm:pt modelId="{2076A7A4-B585-4EA7-A227-1297A93632CC}" type="pres">
      <dgm:prSet presAssocID="{BE84B2FA-F415-412B-922B-24F1E42C9E98}" presName="Accent" presStyleLbl="parChTrans1D1" presStyleIdx="0" presStyleCnt="2"/>
      <dgm:spPr/>
    </dgm:pt>
    <dgm:pt modelId="{94E89531-BBE0-4EC0-9B4B-917A7E030E0D}" type="pres">
      <dgm:prSet presAssocID="{BE84B2FA-F415-412B-922B-24F1E42C9E98}" presName="Child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D5C86FDF-9F1D-48C8-B572-794F416D155F}" type="pres">
      <dgm:prSet presAssocID="{12676F71-FBEF-4435-822E-32B273CA2FD6}" presName="sibTrans" presStyleCnt="0"/>
      <dgm:spPr/>
    </dgm:pt>
    <dgm:pt modelId="{795DFC4B-D2E5-4BA2-910D-3E3C710F9491}" type="pres">
      <dgm:prSet presAssocID="{35EE1E88-CF52-4C13-8E0E-AECFC9DA119B}" presName="composite" presStyleCnt="0"/>
      <dgm:spPr/>
    </dgm:pt>
    <dgm:pt modelId="{87585B20-0CDA-4262-A05B-249B2455B31E}" type="pres">
      <dgm:prSet presAssocID="{35EE1E88-CF52-4C13-8E0E-AECFC9DA119B}" presName="FirstChild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8893AC4E-C1A5-41B6-980D-5AA8E4067A64}" type="pres">
      <dgm:prSet presAssocID="{35EE1E88-CF52-4C13-8E0E-AECFC9DA119B}" presName="Parent" presStyleLbl="alignNode1" presStyleIdx="1" presStyleCnt="2">
        <dgm:presLayoutVars>
          <dgm:chMax val="3"/>
          <dgm:chPref val="3"/>
          <dgm:bulletEnabled val="1"/>
        </dgm:presLayoutVars>
      </dgm:prSet>
      <dgm:spPr/>
    </dgm:pt>
    <dgm:pt modelId="{E5283D20-24CE-4756-A31C-7A103DC5621D}" type="pres">
      <dgm:prSet presAssocID="{35EE1E88-CF52-4C13-8E0E-AECFC9DA119B}" presName="Accent" presStyleLbl="parChTrans1D1" presStyleIdx="1" presStyleCnt="2"/>
      <dgm:spPr/>
    </dgm:pt>
    <dgm:pt modelId="{1382C908-292E-43D3-9D20-E682038A6FF3}" type="pres">
      <dgm:prSet presAssocID="{35EE1E88-CF52-4C13-8E0E-AECFC9DA119B}" presName="Child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C3C6C01-0759-40D6-88BD-AE2D445CD724}" type="presOf" srcId="{33CC6DDA-9C30-4ED7-B14C-E12F8BDAB9CA}" destId="{1382C908-292E-43D3-9D20-E682038A6FF3}" srcOrd="0" destOrd="1" presId="urn:microsoft.com/office/officeart/2011/layout/TabList"/>
    <dgm:cxn modelId="{98ED8001-FC0C-42D1-9FBC-D5F9C44A1A88}" type="presOf" srcId="{4966546E-7E62-4C18-81B8-3D39A8D51CF8}" destId="{1382C908-292E-43D3-9D20-E682038A6FF3}" srcOrd="0" destOrd="2" presId="urn:microsoft.com/office/officeart/2011/layout/TabList"/>
    <dgm:cxn modelId="{747C5006-01B8-4545-9EA8-928F558E5EEF}" srcId="{1FF1B69E-7705-4BCC-9CC8-87127EB6F6A1}" destId="{BE84B2FA-F415-412B-922B-24F1E42C9E98}" srcOrd="0" destOrd="0" parTransId="{7640761F-C1CB-4AB6-AAED-A9CF7A0E81D6}" sibTransId="{12676F71-FBEF-4435-822E-32B273CA2FD6}"/>
    <dgm:cxn modelId="{7B2C0010-87B1-4DAC-9405-6430E0A817AD}" type="presOf" srcId="{5F08BEEB-981F-4F95-9BFD-685484FC5D9D}" destId="{94E89531-BBE0-4EC0-9B4B-917A7E030E0D}" srcOrd="0" destOrd="2" presId="urn:microsoft.com/office/officeart/2011/layout/TabList"/>
    <dgm:cxn modelId="{23F1F213-61E9-46C9-844E-2DE41E33080C}" srcId="{BE84B2FA-F415-412B-922B-24F1E42C9E98}" destId="{F1C0D656-51BE-4453-B535-5A65471075C6}" srcOrd="2" destOrd="0" parTransId="{DCFB071D-EDA3-4627-B4EB-B4E4D9A45E58}" sibTransId="{3859A3B4-65F3-49CD-9EC1-E96DFC876179}"/>
    <dgm:cxn modelId="{E6BF1017-08BB-4521-B206-9A903E819CFD}" srcId="{BE84B2FA-F415-412B-922B-24F1E42C9E98}" destId="{36805AD1-96AB-4142-8510-8F620BBB2EFB}" srcOrd="0" destOrd="0" parTransId="{2076BF0B-0B7F-4BD0-87D2-06EDE6A2425E}" sibTransId="{A237E969-A570-4DF6-B1E5-81B68CFD16B9}"/>
    <dgm:cxn modelId="{FDCDE42D-1698-4033-8CEF-CE9B6A554103}" srcId="{35EE1E88-CF52-4C13-8E0E-AECFC9DA119B}" destId="{4966546E-7E62-4C18-81B8-3D39A8D51CF8}" srcOrd="3" destOrd="0" parTransId="{929A3662-AE96-4645-B017-314EABD18D99}" sibTransId="{D338C59B-85CF-47BF-97C6-4FEF0B9A49E1}"/>
    <dgm:cxn modelId="{0B25282F-40A7-46E5-B4ED-B7B27E4B6C1B}" type="presOf" srcId="{3E524AF5-2FA6-455A-AFE2-C70739030E19}" destId="{87585B20-0CDA-4262-A05B-249B2455B31E}" srcOrd="0" destOrd="0" presId="urn:microsoft.com/office/officeart/2011/layout/TabList"/>
    <dgm:cxn modelId="{4C2C3D36-89B7-4661-A605-70928F5E9243}" type="presOf" srcId="{F1C0D656-51BE-4453-B535-5A65471075C6}" destId="{94E89531-BBE0-4EC0-9B4B-917A7E030E0D}" srcOrd="0" destOrd="1" presId="urn:microsoft.com/office/officeart/2011/layout/TabList"/>
    <dgm:cxn modelId="{21170238-C933-4E83-BA6E-C17E7D2EC124}" type="presOf" srcId="{35EE1E88-CF52-4C13-8E0E-AECFC9DA119B}" destId="{8893AC4E-C1A5-41B6-980D-5AA8E4067A64}" srcOrd="0" destOrd="0" presId="urn:microsoft.com/office/officeart/2011/layout/TabList"/>
    <dgm:cxn modelId="{AEAFA143-02E9-49FA-8F0C-FC1774FCD1F9}" srcId="{35EE1E88-CF52-4C13-8E0E-AECFC9DA119B}" destId="{3D0706A7-DB86-44DE-9312-9CD5F8FCFB9D}" srcOrd="1" destOrd="0" parTransId="{00DCA191-05EE-4E3E-A795-0F840EDC6F4C}" sibTransId="{32A27D95-1319-44BB-8501-D26905D968DC}"/>
    <dgm:cxn modelId="{18169A65-2FC8-462F-ADD0-9B1C2044A602}" type="presOf" srcId="{CCB41AF0-70D8-4DFA-87B3-0AD19DEB6745}" destId="{94E89531-BBE0-4EC0-9B4B-917A7E030E0D}" srcOrd="0" destOrd="0" presId="urn:microsoft.com/office/officeart/2011/layout/TabList"/>
    <dgm:cxn modelId="{6EDBAF53-24D8-48C0-8FDD-9A7AA793E734}" type="presOf" srcId="{36805AD1-96AB-4142-8510-8F620BBB2EFB}" destId="{8126D1FD-7C55-4BD6-9496-DB463FA31704}" srcOrd="0" destOrd="0" presId="urn:microsoft.com/office/officeart/2011/layout/TabList"/>
    <dgm:cxn modelId="{E0616075-9ABF-45E3-AA05-B4047D5FB8B0}" type="presOf" srcId="{2A016D6B-4C83-469F-874D-2B47DB496A7A}" destId="{1382C908-292E-43D3-9D20-E682038A6FF3}" srcOrd="0" destOrd="3" presId="urn:microsoft.com/office/officeart/2011/layout/TabList"/>
    <dgm:cxn modelId="{6464AB5A-A5CB-4CD4-AABE-ED2877C76DB7}" srcId="{35EE1E88-CF52-4C13-8E0E-AECFC9DA119B}" destId="{2A016D6B-4C83-469F-874D-2B47DB496A7A}" srcOrd="4" destOrd="0" parTransId="{9644AED6-543D-49C9-9433-457A34725E30}" sibTransId="{B3B66152-B374-49F1-8529-D3D6A32B8BF1}"/>
    <dgm:cxn modelId="{DD44B29F-DDFD-44C1-816E-011B2991DFD4}" srcId="{BE84B2FA-F415-412B-922B-24F1E42C9E98}" destId="{5F08BEEB-981F-4F95-9BFD-685484FC5D9D}" srcOrd="3" destOrd="0" parTransId="{9ACD2695-196F-418A-9DA0-C8B823D9B9D7}" sibTransId="{EAA961BC-C9E7-4B13-AFEB-515416443B50}"/>
    <dgm:cxn modelId="{BB1012A1-6BE7-4C3B-86D1-9D0BE7F6246A}" srcId="{35EE1E88-CF52-4C13-8E0E-AECFC9DA119B}" destId="{3E524AF5-2FA6-455A-AFE2-C70739030E19}" srcOrd="0" destOrd="0" parTransId="{B9CE3BD2-51F4-4A03-ACDE-03DB48BCB9D7}" sibTransId="{B4FA2795-07A1-4218-B79D-BCF00109418E}"/>
    <dgm:cxn modelId="{A0AF0FA9-9EE9-426A-B342-593940A73286}" srcId="{BE84B2FA-F415-412B-922B-24F1E42C9E98}" destId="{CCB41AF0-70D8-4DFA-87B3-0AD19DEB6745}" srcOrd="1" destOrd="0" parTransId="{4ABAE6CB-8817-41B2-8047-016E6253A6E3}" sibTransId="{DC7E2DD1-7C5B-4C7E-976A-285DA3402E2D}"/>
    <dgm:cxn modelId="{4159A8DC-6EC5-4F5A-A654-DCBF8D100752}" srcId="{1FF1B69E-7705-4BCC-9CC8-87127EB6F6A1}" destId="{35EE1E88-CF52-4C13-8E0E-AECFC9DA119B}" srcOrd="1" destOrd="0" parTransId="{3F62FF56-A6D1-49B5-AE50-89754D57B54C}" sibTransId="{0E215C60-5B66-4A18-B7FD-69E27C5FEE35}"/>
    <dgm:cxn modelId="{AD9991E5-0A97-48B6-9161-BF02AED78463}" srcId="{BE84B2FA-F415-412B-922B-24F1E42C9E98}" destId="{FE1E323D-6A3C-440E-BE89-A818204F8D1C}" srcOrd="4" destOrd="0" parTransId="{E0E358D6-3503-4C3D-BA81-04C8E753FDF9}" sibTransId="{E0754CCB-90A4-4F8B-ADC1-6320BB2AC52B}"/>
    <dgm:cxn modelId="{6B4980E6-0515-4254-8E86-661757F8CD94}" type="presOf" srcId="{3D0706A7-DB86-44DE-9312-9CD5F8FCFB9D}" destId="{1382C908-292E-43D3-9D20-E682038A6FF3}" srcOrd="0" destOrd="0" presId="urn:microsoft.com/office/officeart/2011/layout/TabList"/>
    <dgm:cxn modelId="{B9C3F7EE-2FD7-42BA-BC32-5177559D52F5}" srcId="{35EE1E88-CF52-4C13-8E0E-AECFC9DA119B}" destId="{33CC6DDA-9C30-4ED7-B14C-E12F8BDAB9CA}" srcOrd="2" destOrd="0" parTransId="{DD8EFC21-69E9-41B5-99E8-634840ABF530}" sibTransId="{6C172629-72E2-408E-88A6-5A5EA4D8C51B}"/>
    <dgm:cxn modelId="{A423E2F7-6516-4CBA-AEA7-81E708F227F7}" type="presOf" srcId="{1FF1B69E-7705-4BCC-9CC8-87127EB6F6A1}" destId="{8286F3FF-EFAC-4055-87CA-DABB385F53B7}" srcOrd="0" destOrd="0" presId="urn:microsoft.com/office/officeart/2011/layout/TabList"/>
    <dgm:cxn modelId="{B6AF5FFA-8B4C-49DB-AEBE-118EF6207C71}" type="presOf" srcId="{FE1E323D-6A3C-440E-BE89-A818204F8D1C}" destId="{94E89531-BBE0-4EC0-9B4B-917A7E030E0D}" srcOrd="0" destOrd="3" presId="urn:microsoft.com/office/officeart/2011/layout/TabList"/>
    <dgm:cxn modelId="{07352FFC-3A32-482D-9B1C-58467E427A63}" type="presOf" srcId="{BE84B2FA-F415-412B-922B-24F1E42C9E98}" destId="{333D34A1-37FB-46C6-ABE2-985F6DBA52F2}" srcOrd="0" destOrd="0" presId="urn:microsoft.com/office/officeart/2011/layout/TabList"/>
    <dgm:cxn modelId="{EFE49020-191F-43A0-9FC3-5800C1D1DFB4}" type="presParOf" srcId="{8286F3FF-EFAC-4055-87CA-DABB385F53B7}" destId="{74579A6C-AC95-40CB-8186-A8A59548B5E2}" srcOrd="0" destOrd="0" presId="urn:microsoft.com/office/officeart/2011/layout/TabList"/>
    <dgm:cxn modelId="{9D0B0A3B-C6BF-4614-88BD-B2C2B4A7D4E0}" type="presParOf" srcId="{74579A6C-AC95-40CB-8186-A8A59548B5E2}" destId="{8126D1FD-7C55-4BD6-9496-DB463FA31704}" srcOrd="0" destOrd="0" presId="urn:microsoft.com/office/officeart/2011/layout/TabList"/>
    <dgm:cxn modelId="{3487A29D-5A61-452A-B35D-53B54A06ED80}" type="presParOf" srcId="{74579A6C-AC95-40CB-8186-A8A59548B5E2}" destId="{333D34A1-37FB-46C6-ABE2-985F6DBA52F2}" srcOrd="1" destOrd="0" presId="urn:microsoft.com/office/officeart/2011/layout/TabList"/>
    <dgm:cxn modelId="{ADBFBDAD-2CA0-41BF-9F26-B1DC89C0D47E}" type="presParOf" srcId="{74579A6C-AC95-40CB-8186-A8A59548B5E2}" destId="{2076A7A4-B585-4EA7-A227-1297A93632CC}" srcOrd="2" destOrd="0" presId="urn:microsoft.com/office/officeart/2011/layout/TabList"/>
    <dgm:cxn modelId="{10974DA9-2B74-4D87-AAF3-E764826A11F4}" type="presParOf" srcId="{8286F3FF-EFAC-4055-87CA-DABB385F53B7}" destId="{94E89531-BBE0-4EC0-9B4B-917A7E030E0D}" srcOrd="1" destOrd="0" presId="urn:microsoft.com/office/officeart/2011/layout/TabList"/>
    <dgm:cxn modelId="{AA360864-C873-4930-B4FD-E79714D5077F}" type="presParOf" srcId="{8286F3FF-EFAC-4055-87CA-DABB385F53B7}" destId="{D5C86FDF-9F1D-48C8-B572-794F416D155F}" srcOrd="2" destOrd="0" presId="urn:microsoft.com/office/officeart/2011/layout/TabList"/>
    <dgm:cxn modelId="{28B3E4AD-E006-4935-A8E0-016A5DC5A882}" type="presParOf" srcId="{8286F3FF-EFAC-4055-87CA-DABB385F53B7}" destId="{795DFC4B-D2E5-4BA2-910D-3E3C710F9491}" srcOrd="3" destOrd="0" presId="urn:microsoft.com/office/officeart/2011/layout/TabList"/>
    <dgm:cxn modelId="{5C0F0E2C-8495-46AB-968E-FCA78618F3D3}" type="presParOf" srcId="{795DFC4B-D2E5-4BA2-910D-3E3C710F9491}" destId="{87585B20-0CDA-4262-A05B-249B2455B31E}" srcOrd="0" destOrd="0" presId="urn:microsoft.com/office/officeart/2011/layout/TabList"/>
    <dgm:cxn modelId="{FB18B2E6-0A39-47AA-A785-4C1B701A9EFC}" type="presParOf" srcId="{795DFC4B-D2E5-4BA2-910D-3E3C710F9491}" destId="{8893AC4E-C1A5-41B6-980D-5AA8E4067A64}" srcOrd="1" destOrd="0" presId="urn:microsoft.com/office/officeart/2011/layout/TabList"/>
    <dgm:cxn modelId="{CF70CC75-3E9A-4BA3-9A05-9914353459A4}" type="presParOf" srcId="{795DFC4B-D2E5-4BA2-910D-3E3C710F9491}" destId="{E5283D20-24CE-4756-A31C-7A103DC5621D}" srcOrd="2" destOrd="0" presId="urn:microsoft.com/office/officeart/2011/layout/TabList"/>
    <dgm:cxn modelId="{913244F4-9C83-403C-86DB-B9DFF2DB87C5}" type="presParOf" srcId="{8286F3FF-EFAC-4055-87CA-DABB385F53B7}" destId="{1382C908-292E-43D3-9D20-E682038A6FF3}" srcOrd="4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990FC5-EE0A-4CA6-B1A1-3537DB8DB3AF}">
      <dsp:nvSpPr>
        <dsp:cNvPr id="0" name=""/>
        <dsp:cNvSpPr/>
      </dsp:nvSpPr>
      <dsp:spPr>
        <a:xfrm>
          <a:off x="0" y="10413"/>
          <a:ext cx="8128000" cy="9547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Ensemble Learning</a:t>
          </a:r>
        </a:p>
      </dsp:txBody>
      <dsp:txXfrm>
        <a:off x="46606" y="57019"/>
        <a:ext cx="8034788" cy="861508"/>
      </dsp:txXfrm>
    </dsp:sp>
    <dsp:sp modelId="{1E79AB7C-64AC-4D60-BFD9-617C830E154E}">
      <dsp:nvSpPr>
        <dsp:cNvPr id="0" name=""/>
        <dsp:cNvSpPr/>
      </dsp:nvSpPr>
      <dsp:spPr>
        <a:xfrm>
          <a:off x="0" y="965133"/>
          <a:ext cx="8128000" cy="844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Success Stories</a:t>
          </a:r>
        </a:p>
      </dsp:txBody>
      <dsp:txXfrm>
        <a:off x="0" y="965133"/>
        <a:ext cx="8128000" cy="844560"/>
      </dsp:txXfrm>
    </dsp:sp>
    <dsp:sp modelId="{7CEDF94D-6BE3-4B19-8395-789E3D54B470}">
      <dsp:nvSpPr>
        <dsp:cNvPr id="0" name=""/>
        <dsp:cNvSpPr/>
      </dsp:nvSpPr>
      <dsp:spPr>
        <a:xfrm>
          <a:off x="0" y="1809693"/>
          <a:ext cx="8128000" cy="95472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Bias vs variance</a:t>
          </a:r>
        </a:p>
      </dsp:txBody>
      <dsp:txXfrm>
        <a:off x="46606" y="1856299"/>
        <a:ext cx="8034788" cy="861508"/>
      </dsp:txXfrm>
    </dsp:sp>
    <dsp:sp modelId="{2CC61A22-CC1E-4377-887C-C195CD712CA7}">
      <dsp:nvSpPr>
        <dsp:cNvPr id="0" name=""/>
        <dsp:cNvSpPr/>
      </dsp:nvSpPr>
      <dsp:spPr>
        <a:xfrm>
          <a:off x="0" y="2764413"/>
          <a:ext cx="8128000" cy="844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Trade-off</a:t>
          </a:r>
        </a:p>
      </dsp:txBody>
      <dsp:txXfrm>
        <a:off x="0" y="2764413"/>
        <a:ext cx="8128000" cy="844560"/>
      </dsp:txXfrm>
    </dsp:sp>
    <dsp:sp modelId="{62FCE6EF-83CB-460E-BA26-6E62BDC4C41A}">
      <dsp:nvSpPr>
        <dsp:cNvPr id="0" name=""/>
        <dsp:cNvSpPr/>
      </dsp:nvSpPr>
      <dsp:spPr>
        <a:xfrm>
          <a:off x="0" y="3608973"/>
          <a:ext cx="8128000" cy="9547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Boosting</a:t>
          </a:r>
        </a:p>
      </dsp:txBody>
      <dsp:txXfrm>
        <a:off x="46606" y="3655579"/>
        <a:ext cx="8034788" cy="861508"/>
      </dsp:txXfrm>
    </dsp:sp>
    <dsp:sp modelId="{CE609B18-A009-4027-8336-02324D25EC19}">
      <dsp:nvSpPr>
        <dsp:cNvPr id="0" name=""/>
        <dsp:cNvSpPr/>
      </dsp:nvSpPr>
      <dsp:spPr>
        <a:xfrm>
          <a:off x="0" y="4563693"/>
          <a:ext cx="8128000" cy="844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 err="1"/>
            <a:t>Adaboost</a:t>
          </a:r>
          <a:r>
            <a:rPr lang="en-US" sz="2400" kern="1200" dirty="0"/>
            <a:t> &amp; Gradient Boosting </a:t>
          </a:r>
        </a:p>
      </dsp:txBody>
      <dsp:txXfrm>
        <a:off x="0" y="4563693"/>
        <a:ext cx="8128000" cy="8445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283D20-24CE-4756-A31C-7A103DC5621D}">
      <dsp:nvSpPr>
        <dsp:cNvPr id="0" name=""/>
        <dsp:cNvSpPr/>
      </dsp:nvSpPr>
      <dsp:spPr>
        <a:xfrm>
          <a:off x="0" y="3783680"/>
          <a:ext cx="12007269" cy="0"/>
        </a:xfrm>
        <a:prstGeom prst="line">
          <a:avLst/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76A7A4-B585-4EA7-A227-1297A93632CC}">
      <dsp:nvSpPr>
        <dsp:cNvPr id="0" name=""/>
        <dsp:cNvSpPr/>
      </dsp:nvSpPr>
      <dsp:spPr>
        <a:xfrm>
          <a:off x="0" y="935300"/>
          <a:ext cx="12007269" cy="0"/>
        </a:xfrm>
        <a:prstGeom prst="line">
          <a:avLst/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26D1FD-7C55-4BD6-9496-DB463FA31704}">
      <dsp:nvSpPr>
        <dsp:cNvPr id="0" name=""/>
        <dsp:cNvSpPr/>
      </dsp:nvSpPr>
      <dsp:spPr>
        <a:xfrm>
          <a:off x="3121889" y="1497"/>
          <a:ext cx="8885379" cy="933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2400" kern="1200" dirty="0"/>
        </a:p>
      </dsp:txBody>
      <dsp:txXfrm>
        <a:off x="3121889" y="1497"/>
        <a:ext cx="8885379" cy="933803"/>
      </dsp:txXfrm>
    </dsp:sp>
    <dsp:sp modelId="{333D34A1-37FB-46C6-ABE2-985F6DBA52F2}">
      <dsp:nvSpPr>
        <dsp:cNvPr id="0" name=""/>
        <dsp:cNvSpPr/>
      </dsp:nvSpPr>
      <dsp:spPr>
        <a:xfrm>
          <a:off x="0" y="1497"/>
          <a:ext cx="3121889" cy="933803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Strengths</a:t>
          </a:r>
          <a:r>
            <a:rPr lang="en-US" sz="2300" kern="1200" dirty="0"/>
            <a:t>	</a:t>
          </a:r>
        </a:p>
      </dsp:txBody>
      <dsp:txXfrm>
        <a:off x="45593" y="47090"/>
        <a:ext cx="3030703" cy="888210"/>
      </dsp:txXfrm>
    </dsp:sp>
    <dsp:sp modelId="{94E89531-BBE0-4EC0-9B4B-917A7E030E0D}">
      <dsp:nvSpPr>
        <dsp:cNvPr id="0" name=""/>
        <dsp:cNvSpPr/>
      </dsp:nvSpPr>
      <dsp:spPr>
        <a:xfrm>
          <a:off x="0" y="935300"/>
          <a:ext cx="12007269" cy="1867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900" kern="1200" dirty="0"/>
            <a:t>It has no parameters to tune (except for the number of rounds) </a:t>
          </a:r>
        </a:p>
        <a:p>
          <a:pPr marL="171450" lvl="1" indent="-171450" algn="l" defTabSz="84455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900" kern="1200" dirty="0"/>
            <a:t>Instead of trying to design a learning algorithm that is accurate over the entire space, we can focus on finding base learning algorithms that only need to be better than random. </a:t>
          </a:r>
        </a:p>
        <a:p>
          <a:pPr marL="171450" lvl="1" indent="-171450" algn="l" defTabSz="84455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900" kern="1200" dirty="0"/>
            <a:t>It can identify outliers: i.e. examples that are either mislabeled or that are inherently ambiguous and hard to categorize. </a:t>
          </a:r>
        </a:p>
        <a:p>
          <a:pPr marL="171450" lvl="1" indent="-171450" algn="l" defTabSz="84455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1900" kern="1200" dirty="0"/>
        </a:p>
      </dsp:txBody>
      <dsp:txXfrm>
        <a:off x="0" y="935300"/>
        <a:ext cx="12007269" cy="1867886"/>
      </dsp:txXfrm>
    </dsp:sp>
    <dsp:sp modelId="{87585B20-0CDA-4262-A05B-249B2455B31E}">
      <dsp:nvSpPr>
        <dsp:cNvPr id="0" name=""/>
        <dsp:cNvSpPr/>
      </dsp:nvSpPr>
      <dsp:spPr>
        <a:xfrm>
          <a:off x="3121889" y="2849877"/>
          <a:ext cx="8885379" cy="933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2400" kern="1200" dirty="0"/>
        </a:p>
      </dsp:txBody>
      <dsp:txXfrm>
        <a:off x="3121889" y="2849877"/>
        <a:ext cx="8885379" cy="933803"/>
      </dsp:txXfrm>
    </dsp:sp>
    <dsp:sp modelId="{8893AC4E-C1A5-41B6-980D-5AA8E4067A64}">
      <dsp:nvSpPr>
        <dsp:cNvPr id="0" name=""/>
        <dsp:cNvSpPr/>
      </dsp:nvSpPr>
      <dsp:spPr>
        <a:xfrm>
          <a:off x="0" y="2849877"/>
          <a:ext cx="3121889" cy="933803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Weakness</a:t>
          </a:r>
        </a:p>
      </dsp:txBody>
      <dsp:txXfrm>
        <a:off x="45593" y="2895470"/>
        <a:ext cx="3030703" cy="888210"/>
      </dsp:txXfrm>
    </dsp:sp>
    <dsp:sp modelId="{1382C908-292E-43D3-9D20-E682038A6FF3}">
      <dsp:nvSpPr>
        <dsp:cNvPr id="0" name=""/>
        <dsp:cNvSpPr/>
      </dsp:nvSpPr>
      <dsp:spPr>
        <a:xfrm>
          <a:off x="0" y="3783680"/>
          <a:ext cx="12007269" cy="1867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900" kern="1200" dirty="0"/>
            <a:t>The actual performance of boosting depends on the data and the base learner. </a:t>
          </a:r>
        </a:p>
        <a:p>
          <a:pPr marL="171450" lvl="1" indent="-171450" algn="l" defTabSz="84455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900" kern="1200" dirty="0"/>
            <a:t>Boosting seems to be especially susceptible to noise. </a:t>
          </a:r>
        </a:p>
        <a:p>
          <a:pPr marL="171450" lvl="1" indent="-171450" algn="l" defTabSz="84455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900" kern="1200" dirty="0"/>
            <a:t>When the number of outliners is very large, the emphasis placed on the hard examples can hurt the performance. </a:t>
          </a:r>
        </a:p>
        <a:p>
          <a:pPr marL="171450" lvl="1" indent="-171450" algn="l" defTabSz="84455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1900" kern="1200" dirty="0"/>
        </a:p>
      </dsp:txBody>
      <dsp:txXfrm>
        <a:off x="0" y="3783680"/>
        <a:ext cx="12007269" cy="18678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D07FC4-22AE-4A17-AD04-F56A90CC64C7}" type="datetimeFigureOut">
              <a:rPr lang="en-IN" smtClean="0"/>
              <a:t>25-10-2017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FDF114-A220-4BF4-A0F4-4FE23DFF21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1345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6013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428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22572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8343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61319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2076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32373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00063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https://www.youtube.com/watch?v=sRktKszFmSk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4520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59183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0980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Anomaly detection is about finding what you don’t know to look for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are searching for anomalies, but you don’t know what their characteristics will be. If you did, you could use a different form of machine learning, called classification, or you would just write specific rules to find the anomalies. But that’s not generally where you start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important aspect of anomaly detection: Finding what is normal</a:t>
            </a:r>
          </a:p>
          <a:p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one can spot data that falls outside of what is normal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Anomalies are defined not by their own characteristics, but in contrast to what is normal.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looking for events that are rare relative to what is expected and that often are surprising, or at least undefined ahead of time.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2632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60800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25937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68555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5462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00197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05987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27529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36587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7196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http://matthewemery.ca/Why-Kagglers-Love-XGBoost/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1405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4483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4955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1110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899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4428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8047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5449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74609-C827-40DB-B176-01DA15EFC4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668679-0DC2-48AF-AA2D-97EB2B506E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2AB76-EAB4-4B34-860E-1B4E91C01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DD792-82A1-4337-8F93-198ADED1B466}" type="datetimeFigureOut">
              <a:rPr lang="en-IN" smtClean="0"/>
              <a:t>25-10-2017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84E5A-0FC4-4B78-8C85-16F915768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7D73A-2BBA-4A04-B242-B4ADE1821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09F7C-475E-41EB-9FB4-991E2A64A6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7532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464D-EB6C-4E57-AF0D-5B51F5779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88817C-B95A-4486-A55F-26E96E2B92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10B30-7061-45C8-A939-0891BAD33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DD792-82A1-4337-8F93-198ADED1B466}" type="datetimeFigureOut">
              <a:rPr lang="en-IN" smtClean="0"/>
              <a:t>25-10-2017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2D377-A9C9-4797-B45B-3D95E3680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A0A19-08D8-4963-933B-EAA6E28BC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09F7C-475E-41EB-9FB4-991E2A64A6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2477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148907-1BDB-4711-AD64-0B0EDEA3B2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16A7FB-E2BB-4005-B601-C37FC3DD78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820C6-7F8F-450A-BADC-66605A56E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DD792-82A1-4337-8F93-198ADED1B466}" type="datetimeFigureOut">
              <a:rPr lang="en-IN" smtClean="0"/>
              <a:t>25-10-2017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0B2AF-463C-4B5B-8B0F-160316AC4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6459E3-CA7A-42E5-9AAE-E9A934A65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09F7C-475E-41EB-9FB4-991E2A64A6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1934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EA7C-3C9D-4D1E-A68E-40236070E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A0D50-BB74-49A5-BD6A-63F73BAA9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29855-653D-430F-9D11-7239CEE78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DD792-82A1-4337-8F93-198ADED1B466}" type="datetimeFigureOut">
              <a:rPr lang="en-IN" smtClean="0"/>
              <a:t>25-10-2017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303A0-C1BA-4721-8971-0537C73EA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7115B-A50A-4418-A5C5-FB1E337F2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09F7C-475E-41EB-9FB4-991E2A64A6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2318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1285D-C1BF-4E42-AFB5-EC8E9ED9D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217AA-A3D4-4E99-ADAE-79223B1D7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164C8-DD87-4DDE-B12B-9C4EF25F3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DD792-82A1-4337-8F93-198ADED1B466}" type="datetimeFigureOut">
              <a:rPr lang="en-IN" smtClean="0"/>
              <a:t>25-10-2017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B9BE6-1C78-41DC-94F8-387E8FD96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4AA49-5020-4E0C-B37B-AFBDA7C47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09F7C-475E-41EB-9FB4-991E2A64A6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738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9D88D-15ED-4103-8AF0-F43B50A82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FC92C-AB72-4D42-B19A-0669EBA2FA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AABBE-0358-436F-A65B-BCFE767B3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1FC8E0-47EB-4CF7-A8B3-B91242AC1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DD792-82A1-4337-8F93-198ADED1B466}" type="datetimeFigureOut">
              <a:rPr lang="en-IN" smtClean="0"/>
              <a:t>25-10-2017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CC297B-61D0-4F30-B98C-F2621B927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DE9D1-4B30-432E-A699-E79647DF2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09F7C-475E-41EB-9FB4-991E2A64A6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0594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62A67-5967-4D55-9389-B3D01FBCC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B427C4-C785-4CE9-B36A-47DA285A4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314674-AED6-4C1A-9EEE-9E804B8221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A1F702-3C70-479F-8461-06A30F7BBD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9FEEAF-9D9C-4095-81F8-06DE8157B8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EA9E62-BAED-4815-984D-2FE1A9C13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DD792-82A1-4337-8F93-198ADED1B466}" type="datetimeFigureOut">
              <a:rPr lang="en-IN" smtClean="0"/>
              <a:t>25-10-2017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28FFC6-8293-4761-8E09-8BE354AAE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9F615C-E1CF-4491-83B3-FE78050B5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09F7C-475E-41EB-9FB4-991E2A64A6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7930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7D2D9-64C7-4D24-BA66-93492F406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391306-B2A9-43D9-A3BF-FEC2F318D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DD792-82A1-4337-8F93-198ADED1B466}" type="datetimeFigureOut">
              <a:rPr lang="en-IN" smtClean="0"/>
              <a:t>25-10-2017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150811-D18E-418B-9BCB-9BAA602E1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47054D-A0D7-4D6D-9A7A-13309BA41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09F7C-475E-41EB-9FB4-991E2A64A6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5204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A210FA-83BD-4027-A0A4-A9F3D478D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DD792-82A1-4337-8F93-198ADED1B466}" type="datetimeFigureOut">
              <a:rPr lang="en-IN" smtClean="0"/>
              <a:t>25-10-2017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C1518A-C002-4FC7-9DE3-3C65BFBC3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48318-217E-40FA-AEF8-065DECCD9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09F7C-475E-41EB-9FB4-991E2A64A6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1281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39DAB-BD67-4589-A6A2-4F969A30C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206EA-19F3-46B1-8290-C600CC688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F6852E-56D8-442A-BC85-3D255A947B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0609AE-19AF-4F85-B7FF-8F8D16DE0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DD792-82A1-4337-8F93-198ADED1B466}" type="datetimeFigureOut">
              <a:rPr lang="en-IN" smtClean="0"/>
              <a:t>25-10-2017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3395B3-C7FF-4E95-B11E-DAB7C4503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4C7183-BFC5-4AEA-9BD6-0C81BD6F1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09F7C-475E-41EB-9FB4-991E2A64A6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0214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D97A7-16C8-4DF4-961B-A9E3912E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337939-FB25-45F9-8A56-7B3CB5CFD9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C86EFF-EFEA-49FD-A17A-E849B68D05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DE9AF2-E475-47A2-BA83-ED1D27545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DD792-82A1-4337-8F93-198ADED1B466}" type="datetimeFigureOut">
              <a:rPr lang="en-IN" smtClean="0"/>
              <a:t>25-10-2017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2FA7D6-B5BD-41F9-AA6F-BE8C8B79F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9EBAF4-0B47-41A8-9669-5754E352A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09F7C-475E-41EB-9FB4-991E2A64A6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1589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BCFBD5-D597-4F8C-B565-103D6B996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967C86-2E66-49CF-BD54-F1595AD70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364FF-E45E-4A0D-8D2C-59015FA2EC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EDD792-82A1-4337-8F93-198ADED1B466}" type="datetimeFigureOut">
              <a:rPr lang="en-IN" smtClean="0"/>
              <a:t>25-10-2017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8B25C-796D-4F2C-BCA5-B1388792EB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21972-5E32-477D-A9B3-EA2C74F1C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09F7C-475E-41EB-9FB4-991E2A64A6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2079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google.co.in/url?sa=i&amp;rct=j&amp;q=&amp;esrc=s&amp;source=images&amp;cd=&amp;ved=0ahUKEwii3IPM7KHWAhVHv5QKHRu5Dy8QjRwIBw&amp;url=https://www.outboundengine.com/blog/5-simple-lead-boosting-marketing-ideas-for-loan-officers-in-2015/&amp;psig=AFQjCNGB8fNtgIPVdx3dCOVQDRxnZvkW6A&amp;ust=1505381316884894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hyperlink" Target="https://www.google.co.in/url?sa=i&amp;rct=j&amp;q=&amp;esrc=s&amp;source=images&amp;cd=&amp;ved=0ahUKEwi10tb4mqfWAhWBVrwKHWE1A4wQjRwIBw&amp;url=http://boxfirepress.com/worksheets/kids-learning-how-to-read.html&amp;psig=AFQjCNFPEbv_4YRHKf3v3nuB81AYv6lyLg&amp;ust=1505565551642834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hyperlink" Target="https://www.google.co.in/url?sa=i&amp;rct=j&amp;q=&amp;esrc=s&amp;source=images&amp;cd=&amp;ved=0ahUKEwiA0YqkmafWAhUHyLwKHe6NDnkQjRwIBw&amp;url=https://commons.wikimedia.org/wiki/File:Pioneer_DJ_equipment_-_angled_left_-_Expomusic_2014.jpg&amp;psig=AFQjCNH2o0zE_-V_mQCdeGqncpDcH_weGQ&amp;ust=1505565035248798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in/url?sa=i&amp;rct=j&amp;q=&amp;esrc=s&amp;source=images&amp;cd=&amp;ved=0ahUKEwiBpa-jz67WAhUMiLwKHZg-AkoQjRwIBw&amp;url=http://www.divebuddy.com/photo/72440/deans-blue-hole/&amp;psig=AFQjCNGamj7fXGSMN_pjZ3YAh42uggyVVA&amp;ust=1505820065887973" TargetMode="External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oogle.co.in/url?sa=i&amp;rct=j&amp;q=&amp;esrc=s&amp;source=images&amp;cd=&amp;ved=0ahUKEwi8mfut0K7WAhULvrwKHUrwDUsQjRwIBw&amp;url=http://animalia-life.club/other/penguin-jumping-into-water.html&amp;psig=AFQjCNEIvK04d4MKUsAVBOfR6eCZV1AFNg&amp;ust=1505820336037648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hyperlink" Target="https://www.google.co.in/url?sa=i&amp;rct=j&amp;q=&amp;esrc=s&amp;source=images&amp;cd=&amp;ved=0ahUKEwjHyNKj0a7WAhUIfrwKHYSgD4sQjRwIBw&amp;url=http://www.clipartsfree.net/clipart/9888-basket-clipart.html&amp;psig=AFQjCNFqwx3aRh3M_Y6cIGi5hlyBNmG-aw&amp;ust=1505820635573538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www.google.co.in/url?sa=i&amp;rct=j&amp;q=&amp;esrc=s&amp;source=images&amp;cd=&amp;ved=0ahUKEwjf1OyEq5XWAhXIurwKHTw5A1UQjRwIBw&amp;url=http://www.freeiconspng.com/img/1678&amp;psig=AFQjCNFUUeasJmTTz-88I7V1U0jCoPaDEA&amp;ust=1504951372658976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in/url?sa=i&amp;rct=j&amp;q=&amp;esrc=s&amp;source=images&amp;cd=&amp;ved=0ahUKEwjYzJWF7KHWAhWCmpQKHR5ICu8QjRwIBw&amp;url=https://herox.com/news/349-history-of-challenges-netflix-prize&amp;psig=AFQjCNFm6tN7tMEDwX1BD4Y3-jkA-KneKg&amp;ust=1505380917111570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oogle.co.in/url?sa=i&amp;rct=j&amp;q=&amp;esrc=s&amp;source=images&amp;cd=&amp;ved=0ahUKEwjDk5uO76HWAhUFk5QKHeSpB6gQjRwIBw&amp;url=http://scott.fortmann-roe.com/docs/BiasVariance.html&amp;psig=AFQjCNH2AKLXmwV_TNZ95lnlegrENbF63w&amp;ust=1505382001002513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www.google.co.in/url?sa=i&amp;rct=j&amp;q=&amp;esrc=s&amp;source=images&amp;cd=&amp;ved=0ahUKEwiAvZGz76HWAhWGo5QKHW7pCBYQjRwIBw&amp;url=https://stats.stackexchange.com/questions/288003/how-to-measure-bias-variance-trade-off&amp;psig=AFQjCNH2AKLXmwV_TNZ95lnlegrENbF63w&amp;ust=1505382001002513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boosting">
            <a:hlinkClick r:id="rId2" invalidUrl="https://www.google.co.in/url?sa=i&amp;rct=j&amp;q=&amp;esrc=s&amp;source=images&amp;cd=&amp;ved=0ahUKEwii3IPM7KHWAhVHv5QKHRu5Dy8QjRwIBw&amp;url=https%3A%2F%2Fwww.outboundengine.com%2Fblog%2F5-simple-lead-boosting-marketing-ideas-for-loan-officers-in-2015%2F&amp;psig=AFQjCNGB8fNtgIPVdx3dCOVQDRxnZvkW6A&amp;ust=1505381316884894"/>
            <a:extLst>
              <a:ext uri="{FF2B5EF4-FFF2-40B4-BE49-F238E27FC236}">
                <a16:creationId xmlns:a16="http://schemas.microsoft.com/office/drawing/2014/main" id="{5764D4C4-6069-4D2F-BACF-C007231260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0" r="3370" b="-1"/>
          <a:stretch/>
        </p:blipFill>
        <p:spPr bwMode="auto">
          <a:xfrm>
            <a:off x="20" y="10"/>
            <a:ext cx="1219198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5177E3-77D0-4511-B1C5-070C5B75E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6200" y="1350962"/>
            <a:ext cx="9144000" cy="2900518"/>
          </a:xfrm>
        </p:spPr>
        <p:txBody>
          <a:bodyPr>
            <a:normAutofit/>
          </a:bodyPr>
          <a:lstStyle/>
          <a:p>
            <a:pPr algn="r"/>
            <a:r>
              <a:rPr lang="en-IN" sz="6600" b="1" dirty="0">
                <a:solidFill>
                  <a:srgbClr val="FFFFFF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Boosting</a:t>
            </a:r>
          </a:p>
        </p:txBody>
      </p:sp>
    </p:spTree>
    <p:extLst>
      <p:ext uri="{BB962C8B-B14F-4D97-AF65-F5344CB8AC3E}">
        <p14:creationId xmlns:p14="http://schemas.microsoft.com/office/powerpoint/2010/main" val="1776096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9968248" y="6309360"/>
            <a:ext cx="2223752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3" name="TextBox 14"/>
          <p:cNvSpPr txBox="1">
            <a:spLocks noChangeArrowheads="1"/>
          </p:cNvSpPr>
          <p:nvPr/>
        </p:nvSpPr>
        <p:spPr bwMode="auto">
          <a:xfrm>
            <a:off x="557644" y="569590"/>
            <a:ext cx="168559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3000">
                <a:ln w="0"/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 eaLnBrk="0" hangingPunct="0">
              <a:defRPr sz="2400"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 err="1"/>
              <a:t>AdaBoost</a:t>
            </a:r>
            <a:endParaRPr lang="en-US" dirty="0"/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pic>
        <p:nvPicPr>
          <p:cNvPr id="17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6902B03-9DCB-4ACB-8B67-1D04B38C53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18"/>
          <a:stretch/>
        </p:blipFill>
        <p:spPr>
          <a:xfrm>
            <a:off x="3635281" y="1248010"/>
            <a:ext cx="8556719" cy="47807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C6A20B26-0E53-43F3-ABA6-8EECFFC2E988}"/>
              </a:ext>
            </a:extLst>
          </p:cNvPr>
          <p:cNvSpPr txBox="1">
            <a:spLocks noChangeArrowheads="1"/>
          </p:cNvSpPr>
          <p:nvPr/>
        </p:nvSpPr>
        <p:spPr>
          <a:xfrm>
            <a:off x="201273" y="1593838"/>
            <a:ext cx="430135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2">
                    <a:lumMod val="10000"/>
                  </a:schemeClr>
                </a:solidFill>
              </a:rPr>
              <a:t>Records that are wrongly classified will have their weights increased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2">
                    <a:lumMod val="10000"/>
                  </a:schemeClr>
                </a:solidFill>
              </a:rPr>
              <a:t>Records that are classified correctly will have their weights decreased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Samples that are difficult to classify receive increasing larger weights until the algorithm identifies a model that correctly classifies these samples</a:t>
            </a:r>
            <a:endParaRPr lang="en-IN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447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4" descr="A close up of a keyboard&#10;&#10;Description generated with high confidence">
            <a:extLst>
              <a:ext uri="{FF2B5EF4-FFF2-40B4-BE49-F238E27FC236}">
                <a16:creationId xmlns:a16="http://schemas.microsoft.com/office/drawing/2014/main" id="{80B928CA-5A20-4B2B-BA11-22FEEE7B18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26" t="22579" r="-791"/>
          <a:stretch/>
        </p:blipFill>
        <p:spPr>
          <a:xfrm>
            <a:off x="5808016" y="1434276"/>
            <a:ext cx="5158478" cy="5128483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 flipH="1">
            <a:off x="9968248" y="6309360"/>
            <a:ext cx="2223752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3" name="TextBox 14"/>
          <p:cNvSpPr txBox="1">
            <a:spLocks noChangeArrowheads="1"/>
          </p:cNvSpPr>
          <p:nvPr/>
        </p:nvSpPr>
        <p:spPr bwMode="auto">
          <a:xfrm>
            <a:off x="557644" y="569590"/>
            <a:ext cx="369735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3000">
                <a:ln w="0"/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 eaLnBrk="0" hangingPunct="0">
              <a:defRPr sz="2400"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/>
              <a:t>Face Detection System</a:t>
            </a: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C6A20B26-0E53-43F3-ABA6-8EECFFC2E988}"/>
              </a:ext>
            </a:extLst>
          </p:cNvPr>
          <p:cNvSpPr txBox="1">
            <a:spLocks noChangeArrowheads="1"/>
          </p:cNvSpPr>
          <p:nvPr/>
        </p:nvSpPr>
        <p:spPr>
          <a:xfrm>
            <a:off x="557644" y="1593838"/>
            <a:ext cx="4301359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accent5">
                    <a:lumMod val="75000"/>
                  </a:schemeClr>
                </a:solidFill>
                <a:cs typeface="Calibri" panose="020F0502020204030204" pitchFamily="34" charset="0"/>
              </a:rPr>
              <a:t>Training Data </a:t>
            </a:r>
          </a:p>
          <a:p>
            <a:pPr marL="342900" lvl="0" indent="-34290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2">
                    <a:lumMod val="75000"/>
                  </a:schemeClr>
                </a:solidFill>
                <a:cs typeface="Calibri" panose="020F0502020204030204" pitchFamily="34" charset="0"/>
              </a:rPr>
              <a:t>5000 faces </a:t>
            </a:r>
          </a:p>
          <a:p>
            <a:pPr marL="800100" lvl="1" indent="-34290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cs typeface="Calibri" panose="020F0502020204030204" pitchFamily="34" charset="0"/>
              </a:rPr>
              <a:t>All frontal, rescaled to </a:t>
            </a:r>
            <a:br>
              <a:rPr lang="en-US" altLang="en-US" dirty="0">
                <a:cs typeface="Calibri" panose="020F0502020204030204" pitchFamily="34" charset="0"/>
              </a:rPr>
            </a:br>
            <a:r>
              <a:rPr lang="en-US" altLang="en-US" dirty="0">
                <a:cs typeface="Calibri" panose="020F0502020204030204" pitchFamily="34" charset="0"/>
              </a:rPr>
              <a:t>24x24 pixels </a:t>
            </a:r>
          </a:p>
          <a:p>
            <a:pPr marL="342900" lvl="0" indent="-34290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2">
                    <a:lumMod val="75000"/>
                  </a:schemeClr>
                </a:solidFill>
                <a:cs typeface="Calibri" panose="020F0502020204030204" pitchFamily="34" charset="0"/>
              </a:rPr>
              <a:t>9500 million non-faces</a:t>
            </a:r>
          </a:p>
          <a:p>
            <a:pPr marL="342900" lvl="0" indent="-34290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cs typeface="Calibri" panose="020F0502020204030204" pitchFamily="34" charset="0"/>
              </a:rPr>
              <a:t>Faces are normalized </a:t>
            </a:r>
            <a:br>
              <a:rPr lang="en-US" altLang="en-US" dirty="0">
                <a:cs typeface="Calibri" panose="020F0502020204030204" pitchFamily="34" charset="0"/>
              </a:rPr>
            </a:br>
            <a:r>
              <a:rPr lang="en-US" altLang="en-US" dirty="0">
                <a:cs typeface="Calibri" panose="020F0502020204030204" pitchFamily="34" charset="0"/>
              </a:rPr>
              <a:t>	• Scale, translation</a:t>
            </a:r>
          </a:p>
          <a:p>
            <a:pPr marL="342900" lvl="0" indent="-34290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dirty="0">
              <a:cs typeface="Calibri" panose="020F0502020204030204" pitchFamily="34" charset="0"/>
            </a:endParaRP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accent5">
                    <a:lumMod val="75000"/>
                  </a:schemeClr>
                </a:solidFill>
                <a:cs typeface="Calibri" panose="020F0502020204030204" pitchFamily="34" charset="0"/>
              </a:rPr>
              <a:t>Many Variations</a:t>
            </a:r>
          </a:p>
          <a:p>
            <a:pPr marL="342900" lvl="0" indent="-34290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cs typeface="Calibri" panose="020F0502020204030204" pitchFamily="34" charset="0"/>
              </a:rPr>
              <a:t>Across individuals </a:t>
            </a:r>
            <a:br>
              <a:rPr lang="en-US" altLang="en-US" dirty="0">
                <a:cs typeface="Calibri" panose="020F0502020204030204" pitchFamily="34" charset="0"/>
              </a:rPr>
            </a:br>
            <a:r>
              <a:rPr lang="en-US" altLang="en-US" dirty="0">
                <a:cs typeface="Calibri" panose="020F0502020204030204" pitchFamily="34" charset="0"/>
              </a:rPr>
              <a:t>Illumination </a:t>
            </a:r>
            <a:br>
              <a:rPr lang="en-US" altLang="en-US" dirty="0">
                <a:cs typeface="Calibri" panose="020F0502020204030204" pitchFamily="34" charset="0"/>
              </a:rPr>
            </a:br>
            <a:r>
              <a:rPr lang="en-US" altLang="en-US" dirty="0">
                <a:cs typeface="Calibri" panose="020F0502020204030204" pitchFamily="34" charset="0"/>
              </a:rPr>
              <a:t>Pose </a:t>
            </a:r>
            <a:endParaRPr lang="en-US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248214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9968248" y="6309360"/>
            <a:ext cx="2223752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3" name="TextBox 14"/>
          <p:cNvSpPr txBox="1">
            <a:spLocks noChangeArrowheads="1"/>
          </p:cNvSpPr>
          <p:nvPr/>
        </p:nvSpPr>
        <p:spPr bwMode="auto">
          <a:xfrm>
            <a:off x="557644" y="569590"/>
            <a:ext cx="529721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3000">
                <a:ln w="0"/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 eaLnBrk="0" hangingPunct="0">
              <a:defRPr sz="2400"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/>
              <a:t>Structure of Detection Algorithm</a:t>
            </a: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Content Placeholder 4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A287FE63-2EE6-4328-BE04-CF3C55BB1F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78"/>
          <a:stretch/>
        </p:blipFill>
        <p:spPr>
          <a:xfrm>
            <a:off x="323485" y="3190941"/>
            <a:ext cx="9156208" cy="31184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EDFA93-8999-4D75-A7BD-DAFF16881298}"/>
              </a:ext>
            </a:extLst>
          </p:cNvPr>
          <p:cNvSpPr txBox="1"/>
          <p:nvPr/>
        </p:nvSpPr>
        <p:spPr>
          <a:xfrm>
            <a:off x="557644" y="1425745"/>
            <a:ext cx="981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Combining successively more complex classifiers in cascade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32 stages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Included a total of 4297 features</a:t>
            </a:r>
          </a:p>
        </p:txBody>
      </p:sp>
    </p:spTree>
    <p:extLst>
      <p:ext uri="{BB962C8B-B14F-4D97-AF65-F5344CB8AC3E}">
        <p14:creationId xmlns:p14="http://schemas.microsoft.com/office/powerpoint/2010/main" val="1360438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4" descr="A close up of a logo&#10;&#10;Description generated with high confidence">
            <a:extLst>
              <a:ext uri="{FF2B5EF4-FFF2-40B4-BE49-F238E27FC236}">
                <a16:creationId xmlns:a16="http://schemas.microsoft.com/office/drawing/2014/main" id="{3333770A-7EDF-4A28-9DE0-D5937E29D0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54"/>
          <a:stretch/>
        </p:blipFill>
        <p:spPr>
          <a:xfrm>
            <a:off x="579419" y="1227563"/>
            <a:ext cx="9446757" cy="5148198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 flipH="1">
            <a:off x="9968248" y="6309360"/>
            <a:ext cx="2223752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3" name="TextBox 14"/>
          <p:cNvSpPr txBox="1">
            <a:spLocks noChangeArrowheads="1"/>
          </p:cNvSpPr>
          <p:nvPr/>
        </p:nvSpPr>
        <p:spPr bwMode="auto">
          <a:xfrm>
            <a:off x="557644" y="569590"/>
            <a:ext cx="529721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3000">
                <a:ln w="0"/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 eaLnBrk="0" hangingPunct="0">
              <a:defRPr sz="2400"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/>
              <a:t>Structure of Detection Algorithm</a:t>
            </a: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0590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9968248" y="6309360"/>
            <a:ext cx="2223752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3" name="TextBox 14"/>
          <p:cNvSpPr txBox="1">
            <a:spLocks noChangeArrowheads="1"/>
          </p:cNvSpPr>
          <p:nvPr/>
        </p:nvSpPr>
        <p:spPr bwMode="auto">
          <a:xfrm>
            <a:off x="557644" y="569590"/>
            <a:ext cx="494276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3000">
                <a:ln w="0"/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 eaLnBrk="0" hangingPunct="0">
              <a:defRPr sz="2400"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/>
              <a:t>Feature Selection by </a:t>
            </a:r>
            <a:r>
              <a:rPr lang="en-US" dirty="0" err="1"/>
              <a:t>AdaBoost</a:t>
            </a:r>
            <a:endParaRPr lang="en-US" dirty="0"/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Content Placeholder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9AF87B54-C27C-4E63-BD9C-ACAEB1141B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87" r="14348" b="30073"/>
          <a:stretch/>
        </p:blipFill>
        <p:spPr>
          <a:xfrm>
            <a:off x="6003050" y="1305515"/>
            <a:ext cx="6188950" cy="25385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0E343A-B502-4438-8051-745536F5EE4D}"/>
              </a:ext>
            </a:extLst>
          </p:cNvPr>
          <p:cNvSpPr txBox="1"/>
          <p:nvPr/>
        </p:nvSpPr>
        <p:spPr>
          <a:xfrm>
            <a:off x="485294" y="1939541"/>
            <a:ext cx="75004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>
                <a:cs typeface="Calibri" panose="020F0502020204030204" pitchFamily="34" charset="0"/>
              </a:rPr>
              <a:t>The first and second features selected by </a:t>
            </a:r>
            <a:r>
              <a:rPr lang="en-US" altLang="en-US" sz="2400" dirty="0" err="1">
                <a:cs typeface="Calibri" panose="020F0502020204030204" pitchFamily="34" charset="0"/>
              </a:rPr>
              <a:t>AdaBoost</a:t>
            </a:r>
            <a:r>
              <a:rPr lang="en-US" altLang="en-US" sz="2400" dirty="0">
                <a:cs typeface="Calibri" panose="020F0502020204030204" pitchFamily="34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>
                <a:cs typeface="Calibri" panose="020F0502020204030204" pitchFamily="34" charset="0"/>
              </a:rPr>
              <a:t>The two features are shown in the top row and then </a:t>
            </a:r>
            <a:r>
              <a:rPr lang="en-US" altLang="en-US" sz="2400" dirty="0" err="1">
                <a:cs typeface="Calibri" panose="020F0502020204030204" pitchFamily="34" charset="0"/>
              </a:rPr>
              <a:t>overlayed</a:t>
            </a:r>
            <a:r>
              <a:rPr lang="en-US" altLang="en-US" sz="2400" dirty="0">
                <a:cs typeface="Calibri" panose="020F0502020204030204" pitchFamily="34" charset="0"/>
              </a:rPr>
              <a:t> on a typical training face in the bottom row.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3EB852-7C02-4565-9E77-31D3D35D6752}"/>
              </a:ext>
            </a:extLst>
          </p:cNvPr>
          <p:cNvSpPr/>
          <p:nvPr/>
        </p:nvSpPr>
        <p:spPr>
          <a:xfrm>
            <a:off x="485294" y="3693867"/>
            <a:ext cx="10171316" cy="28050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>
                <a:cs typeface="Calibri" panose="020F0502020204030204" pitchFamily="34" charset="0"/>
              </a:rPr>
              <a:t>The first feature measures the difference in intensity between the region of the eyes and a region across the upper cheeks. The feature capitalizes on the observation that the eye region is often darker than the cheeks.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>
                <a:cs typeface="Calibri" panose="020F0502020204030204" pitchFamily="34" charset="0"/>
              </a:rPr>
              <a:t>The second feature compares the intensities in the eye regions to the intensity across the bridge of the nose. 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09783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4" descr="A group of people posing for a photo&#10;&#10;Description generated with very high confidence">
            <a:extLst>
              <a:ext uri="{FF2B5EF4-FFF2-40B4-BE49-F238E27FC236}">
                <a16:creationId xmlns:a16="http://schemas.microsoft.com/office/drawing/2014/main" id="{E5D03C7C-2B3E-4F26-B67C-4062884A0E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42" b="942"/>
          <a:stretch/>
        </p:blipFill>
        <p:spPr>
          <a:xfrm>
            <a:off x="4767620" y="1731442"/>
            <a:ext cx="7147465" cy="3849551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 flipH="1">
            <a:off x="9968248" y="6309360"/>
            <a:ext cx="2223752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3" name="TextBox 14"/>
          <p:cNvSpPr txBox="1">
            <a:spLocks noChangeArrowheads="1"/>
          </p:cNvSpPr>
          <p:nvPr/>
        </p:nvSpPr>
        <p:spPr bwMode="auto">
          <a:xfrm>
            <a:off x="557644" y="569590"/>
            <a:ext cx="383117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3000">
                <a:ln w="0"/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 eaLnBrk="0" hangingPunct="0">
              <a:defRPr sz="2400"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/>
              <a:t>Speed of Final Detector</a:t>
            </a: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317F75-434C-4A29-A596-AC8F5EEEAA8D}"/>
              </a:ext>
            </a:extLst>
          </p:cNvPr>
          <p:cNvSpPr txBox="1"/>
          <p:nvPr/>
        </p:nvSpPr>
        <p:spPr>
          <a:xfrm>
            <a:off x="557170" y="1526102"/>
            <a:ext cx="50679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cs typeface="Calibri" panose="020F0502020204030204" pitchFamily="34" charset="0"/>
              </a:rPr>
              <a:t>On a 700 </a:t>
            </a:r>
            <a:r>
              <a:rPr lang="en-US" altLang="en-US" sz="2400" dirty="0" err="1">
                <a:cs typeface="Calibri" panose="020F0502020204030204" pitchFamily="34" charset="0"/>
              </a:rPr>
              <a:t>Mhz</a:t>
            </a:r>
            <a:r>
              <a:rPr lang="en-US" altLang="en-US" sz="2400" dirty="0">
                <a:cs typeface="Calibri" panose="020F0502020204030204" pitchFamily="34" charset="0"/>
              </a:rPr>
              <a:t> Pentium Ill processor, the face detector can </a:t>
            </a:r>
            <a:br>
              <a:rPr lang="en-US" altLang="en-US" sz="2400" dirty="0">
                <a:cs typeface="Calibri" panose="020F0502020204030204" pitchFamily="34" charset="0"/>
              </a:rPr>
            </a:br>
            <a:r>
              <a:rPr lang="en-US" altLang="en-US" sz="2400" dirty="0">
                <a:cs typeface="Calibri" panose="020F0502020204030204" pitchFamily="34" charset="0"/>
              </a:rPr>
              <a:t>process a </a:t>
            </a:r>
            <a:r>
              <a:rPr lang="en-US" altLang="en-US" sz="2400" dirty="0">
                <a:solidFill>
                  <a:schemeClr val="accent2">
                    <a:lumMod val="75000"/>
                  </a:schemeClr>
                </a:solidFill>
                <a:cs typeface="Calibri" panose="020F0502020204030204" pitchFamily="34" charset="0"/>
              </a:rPr>
              <a:t>384x288</a:t>
            </a:r>
            <a:r>
              <a:rPr lang="en-US" altLang="en-US" sz="2400" dirty="0">
                <a:cs typeface="Calibri" panose="020F0502020204030204" pitchFamily="34" charset="0"/>
              </a:rPr>
              <a:t> pixel image in about .</a:t>
            </a:r>
            <a:r>
              <a:rPr lang="en-US" altLang="en-US" sz="2400" dirty="0">
                <a:solidFill>
                  <a:schemeClr val="accent2">
                    <a:lumMod val="75000"/>
                  </a:schemeClr>
                </a:solidFill>
                <a:cs typeface="Calibri" panose="020F0502020204030204" pitchFamily="34" charset="0"/>
              </a:rPr>
              <a:t>067 seconds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br>
              <a:rPr lang="en-US" altLang="en-US" sz="2400" dirty="0">
                <a:cs typeface="Calibri" panose="020F0502020204030204" pitchFamily="34" charset="0"/>
              </a:rPr>
            </a:br>
            <a:r>
              <a:rPr lang="en-US" altLang="en-US" sz="2400" dirty="0">
                <a:cs typeface="Calibri" panose="020F0502020204030204" pitchFamily="34" charset="0"/>
              </a:rPr>
              <a:t>15 times faster than previous detector of comparable </a:t>
            </a:r>
            <a:br>
              <a:rPr lang="en-US" altLang="en-US" sz="2400" dirty="0">
                <a:cs typeface="Calibri" panose="020F0502020204030204" pitchFamily="34" charset="0"/>
              </a:rPr>
            </a:br>
            <a:r>
              <a:rPr lang="en-US" altLang="en-US" sz="2400" dirty="0">
                <a:cs typeface="Calibri" panose="020F0502020204030204" pitchFamily="34" charset="0"/>
              </a:rPr>
              <a:t>accuracy (Rowley et al., 1998) </a:t>
            </a:r>
            <a:br>
              <a:rPr lang="en-US" altLang="en-US" sz="2400" dirty="0">
                <a:cs typeface="Calibri" panose="020F0502020204030204" pitchFamily="34" charset="0"/>
              </a:rPr>
            </a:br>
            <a:endParaRPr lang="en-US" altLang="en-US" sz="2400" dirty="0"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accent2">
                    <a:lumMod val="75000"/>
                  </a:schemeClr>
                </a:solidFill>
                <a:cs typeface="Calibri" panose="020F0502020204030204" pitchFamily="34" charset="0"/>
              </a:rPr>
              <a:t>Average of 8 features </a:t>
            </a:r>
            <a:r>
              <a:rPr lang="en-US" altLang="en-US" sz="2400" dirty="0">
                <a:cs typeface="Calibri" panose="020F0502020204030204" pitchFamily="34" charset="0"/>
              </a:rPr>
              <a:t>evaluated per window on test set </a:t>
            </a:r>
            <a:endParaRPr lang="en-US" altLang="en-U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3ADE9951-DEB0-4899-B009-A10F2267F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2049" y="1281383"/>
            <a:ext cx="2999539" cy="55399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3000">
                <a:ln w="0"/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 eaLnBrk="0" hangingPunct="0">
              <a:defRPr sz="2400"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Test Image output</a:t>
            </a:r>
          </a:p>
        </p:txBody>
      </p:sp>
    </p:spTree>
    <p:extLst>
      <p:ext uri="{BB962C8B-B14F-4D97-AF65-F5344CB8AC3E}">
        <p14:creationId xmlns:p14="http://schemas.microsoft.com/office/powerpoint/2010/main" val="1357308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02259A7-DFE8-4E1D-A6FF-A14EEC98FF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5446573"/>
              </p:ext>
            </p:extLst>
          </p:nvPr>
        </p:nvGraphicFramePr>
        <p:xfrm>
          <a:off x="184731" y="1204936"/>
          <a:ext cx="12007269" cy="5653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8" name="Rectangle 27"/>
          <p:cNvSpPr/>
          <p:nvPr/>
        </p:nvSpPr>
        <p:spPr>
          <a:xfrm flipH="1">
            <a:off x="10591800" y="6497320"/>
            <a:ext cx="1600200" cy="36068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78500" y="6451079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7479C6-A3F4-47E4-92B7-E1EAA0217C88}"/>
              </a:ext>
            </a:extLst>
          </p:cNvPr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</p:spTree>
    <p:extLst>
      <p:ext uri="{BB962C8B-B14F-4D97-AF65-F5344CB8AC3E}">
        <p14:creationId xmlns:p14="http://schemas.microsoft.com/office/powerpoint/2010/main" val="458854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9968248" y="6309360"/>
            <a:ext cx="2223752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3" name="TextBox 14"/>
          <p:cNvSpPr txBox="1">
            <a:spLocks noChangeArrowheads="1"/>
          </p:cNvSpPr>
          <p:nvPr/>
        </p:nvSpPr>
        <p:spPr bwMode="auto">
          <a:xfrm>
            <a:off x="557644" y="569590"/>
            <a:ext cx="154773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3000">
                <a:ln w="0"/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 eaLnBrk="0" hangingPunct="0">
              <a:defRPr sz="2400"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/>
              <a:t>Boosting</a:t>
            </a: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BB0690-F90D-45A7-87AB-BA9D466E5A6C}"/>
              </a:ext>
            </a:extLst>
          </p:cNvPr>
          <p:cNvSpPr/>
          <p:nvPr/>
        </p:nvSpPr>
        <p:spPr>
          <a:xfrm>
            <a:off x="557644" y="1570335"/>
            <a:ext cx="1087235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dirty="0"/>
              <a:t>• </a:t>
            </a:r>
            <a:r>
              <a:rPr lang="en-IN" sz="2400" dirty="0" err="1"/>
              <a:t>Adaboost</a:t>
            </a:r>
            <a:r>
              <a:rPr lang="en-IN" sz="2400" dirty="0"/>
              <a:t> 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	–Second model is built on the samples where first model failed.</a:t>
            </a:r>
          </a:p>
          <a:p>
            <a:pPr>
              <a:lnSpc>
                <a:spcPct val="150000"/>
              </a:lnSpc>
            </a:pPr>
            <a:endParaRPr lang="en-IN" sz="2400" dirty="0"/>
          </a:p>
          <a:p>
            <a:pPr>
              <a:lnSpc>
                <a:spcPct val="150000"/>
              </a:lnSpc>
            </a:pPr>
            <a:r>
              <a:rPr lang="en-IN" sz="2400" dirty="0"/>
              <a:t> • Gradient boosting machines 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	–Second model is built on the error made by first model.</a:t>
            </a:r>
          </a:p>
        </p:txBody>
      </p:sp>
    </p:spTree>
    <p:extLst>
      <p:ext uri="{BB962C8B-B14F-4D97-AF65-F5344CB8AC3E}">
        <p14:creationId xmlns:p14="http://schemas.microsoft.com/office/powerpoint/2010/main" val="3941440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9968248" y="6309360"/>
            <a:ext cx="2223752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3" name="TextBox 14"/>
          <p:cNvSpPr txBox="1">
            <a:spLocks noChangeArrowheads="1"/>
          </p:cNvSpPr>
          <p:nvPr/>
        </p:nvSpPr>
        <p:spPr bwMode="auto">
          <a:xfrm>
            <a:off x="557644" y="569590"/>
            <a:ext cx="229575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3000">
                <a:ln w="0"/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 eaLnBrk="0" hangingPunct="0">
              <a:defRPr sz="2400"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/>
              <a:t>Error residual</a:t>
            </a: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755E31-0145-4515-87E2-481C6FE29F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84" t="31556" r="2741" b="10485"/>
          <a:stretch/>
        </p:blipFill>
        <p:spPr>
          <a:xfrm>
            <a:off x="535765" y="2387795"/>
            <a:ext cx="9667240" cy="39749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FE2A81-0095-4145-A816-F44514222883}"/>
              </a:ext>
            </a:extLst>
          </p:cNvPr>
          <p:cNvSpPr txBox="1"/>
          <p:nvPr/>
        </p:nvSpPr>
        <p:spPr>
          <a:xfrm>
            <a:off x="1021080" y="1956908"/>
            <a:ext cx="98240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/>
              <a:t>    Learn a simple predictor..		        Then try to correct its errors</a:t>
            </a:r>
          </a:p>
        </p:txBody>
      </p:sp>
    </p:spTree>
    <p:extLst>
      <p:ext uri="{BB962C8B-B14F-4D97-AF65-F5344CB8AC3E}">
        <p14:creationId xmlns:p14="http://schemas.microsoft.com/office/powerpoint/2010/main" val="595779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9968248" y="6309360"/>
            <a:ext cx="2223752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3" name="TextBox 14"/>
          <p:cNvSpPr txBox="1">
            <a:spLocks noChangeArrowheads="1"/>
          </p:cNvSpPr>
          <p:nvPr/>
        </p:nvSpPr>
        <p:spPr bwMode="auto">
          <a:xfrm>
            <a:off x="557644" y="569590"/>
            <a:ext cx="229575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3000">
                <a:ln w="0"/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 eaLnBrk="0" hangingPunct="0">
              <a:defRPr sz="2400"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/>
              <a:t>Error residual</a:t>
            </a: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FE2A81-0095-4145-A816-F44514222883}"/>
              </a:ext>
            </a:extLst>
          </p:cNvPr>
          <p:cNvSpPr txBox="1"/>
          <p:nvPr/>
        </p:nvSpPr>
        <p:spPr>
          <a:xfrm>
            <a:off x="1026160" y="1709614"/>
            <a:ext cx="98240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/>
              <a:t>Combining gives a better predictor…	     Can try to correct its errors &amp; repeat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E5D89C-7FEA-4AB2-B62D-3B96FC090E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741" r="3333" b="18815"/>
          <a:stretch/>
        </p:blipFill>
        <p:spPr>
          <a:xfrm>
            <a:off x="596107" y="2140501"/>
            <a:ext cx="9944100" cy="387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202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9968248" y="6309360"/>
            <a:ext cx="2223752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3" name="TextBox 14"/>
          <p:cNvSpPr txBox="1">
            <a:spLocks noChangeArrowheads="1"/>
          </p:cNvSpPr>
          <p:nvPr/>
        </p:nvSpPr>
        <p:spPr bwMode="auto">
          <a:xfrm>
            <a:off x="557644" y="569590"/>
            <a:ext cx="158402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3000">
                <a:ln w="0"/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 eaLnBrk="0" hangingPunct="0">
              <a:defRPr sz="2400"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/>
              <a:t>Contents</a:t>
            </a: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710712D-6010-4DC4-BD4E-C5AC87CAA8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9786987"/>
              </p:ext>
            </p:extLst>
          </p:nvPr>
        </p:nvGraphicFramePr>
        <p:xfrm>
          <a:off x="557644" y="14393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53296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EEA68F-89E2-4CCA-9B4C-B967BCD709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08" t="35354" r="5703" b="44391"/>
          <a:stretch/>
        </p:blipFill>
        <p:spPr>
          <a:xfrm>
            <a:off x="413736" y="1727199"/>
            <a:ext cx="10802903" cy="1915161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 flipH="1">
            <a:off x="9968248" y="6309360"/>
            <a:ext cx="2223752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3" name="TextBox 14"/>
          <p:cNvSpPr txBox="1">
            <a:spLocks noChangeArrowheads="1"/>
          </p:cNvSpPr>
          <p:nvPr/>
        </p:nvSpPr>
        <p:spPr bwMode="auto">
          <a:xfrm>
            <a:off x="557644" y="569590"/>
            <a:ext cx="229575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3000">
                <a:ln w="0"/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 eaLnBrk="0" hangingPunct="0">
              <a:defRPr sz="2400"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/>
              <a:t>Error residual</a:t>
            </a: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FE2A81-0095-4145-A816-F44514222883}"/>
              </a:ext>
            </a:extLst>
          </p:cNvPr>
          <p:cNvSpPr txBox="1"/>
          <p:nvPr/>
        </p:nvSpPr>
        <p:spPr>
          <a:xfrm>
            <a:off x="685572" y="1293963"/>
            <a:ext cx="52681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>
                <a:solidFill>
                  <a:srgbClr val="FF0000"/>
                </a:solidFill>
              </a:rPr>
              <a:t>Data </a:t>
            </a:r>
            <a:r>
              <a:rPr lang="en-IN" sz="2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 pr</a:t>
            </a:r>
            <a:r>
              <a:rPr lang="en-IN" sz="2200" b="1" dirty="0"/>
              <a:t>ediction function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386F6D-BC4F-418F-87D3-AAC31657E6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56" t="53537" r="2642" b="9269"/>
          <a:stretch/>
        </p:blipFill>
        <p:spPr>
          <a:xfrm>
            <a:off x="557644" y="4169774"/>
            <a:ext cx="10083800" cy="27237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7DE91A-FAFC-4568-B236-7A58BB5AE3F1}"/>
              </a:ext>
            </a:extLst>
          </p:cNvPr>
          <p:cNvSpPr txBox="1"/>
          <p:nvPr/>
        </p:nvSpPr>
        <p:spPr>
          <a:xfrm>
            <a:off x="685572" y="3783955"/>
            <a:ext cx="52681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>
                <a:solidFill>
                  <a:schemeClr val="accent6">
                    <a:lumMod val="75000"/>
                  </a:schemeClr>
                </a:solidFill>
              </a:rPr>
              <a:t>Error residual</a:t>
            </a:r>
          </a:p>
        </p:txBody>
      </p:sp>
    </p:spTree>
    <p:extLst>
      <p:ext uri="{BB962C8B-B14F-4D97-AF65-F5344CB8AC3E}">
        <p14:creationId xmlns:p14="http://schemas.microsoft.com/office/powerpoint/2010/main" val="841180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9968248" y="6309360"/>
            <a:ext cx="2223752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3" name="TextBox 14"/>
          <p:cNvSpPr txBox="1">
            <a:spLocks noChangeArrowheads="1"/>
          </p:cNvSpPr>
          <p:nvPr/>
        </p:nvSpPr>
        <p:spPr bwMode="auto">
          <a:xfrm>
            <a:off x="557644" y="569590"/>
            <a:ext cx="221086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3000">
                <a:ln w="0"/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 eaLnBrk="0" hangingPunct="0">
              <a:defRPr sz="2400"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/>
              <a:t>GBM choices</a:t>
            </a: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E6734A-2076-49DC-8EAD-2B1CE24CE685}"/>
              </a:ext>
            </a:extLst>
          </p:cNvPr>
          <p:cNvSpPr/>
          <p:nvPr/>
        </p:nvSpPr>
        <p:spPr>
          <a:xfrm>
            <a:off x="557644" y="1859189"/>
            <a:ext cx="831894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Choice of the loss-function Ψ(y, f) (least squares, logistic etc.) Choice of the base-learner model h(x, θ) (regression, trees etc.)</a:t>
            </a:r>
          </a:p>
          <a:p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IN" sz="2400" b="1" dirty="0"/>
              <a:t>Algorithm</a:t>
            </a:r>
            <a:r>
              <a:rPr lang="en-IN" sz="2400" dirty="0"/>
              <a:t>: 1: initialize fˆ0 with a constant</a:t>
            </a:r>
          </a:p>
          <a:p>
            <a:endParaRPr lang="en-IN" sz="2400" dirty="0"/>
          </a:p>
          <a:p>
            <a:r>
              <a:rPr lang="en-IN" sz="2400" b="1" dirty="0"/>
              <a:t>for</a:t>
            </a:r>
            <a:r>
              <a:rPr lang="en-IN" sz="2400" dirty="0"/>
              <a:t> t = 1 to M </a:t>
            </a:r>
            <a:r>
              <a:rPr lang="en-IN" sz="2400" b="1" dirty="0"/>
              <a:t>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compute the negative gradient </a:t>
            </a:r>
            <a:r>
              <a:rPr lang="en-IN" sz="2400" dirty="0" err="1"/>
              <a:t>gt</a:t>
            </a:r>
            <a:r>
              <a:rPr lang="en-IN" sz="2400" dirty="0"/>
              <a:t>(x)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fit a new base-learner function h(x, </a:t>
            </a:r>
            <a:r>
              <a:rPr lang="en-IN" sz="2400" dirty="0" err="1"/>
              <a:t>θt</a:t>
            </a:r>
            <a:r>
              <a:rPr lang="en-IN" sz="2400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find the best gradient descent step-size </a:t>
            </a:r>
            <a:r>
              <a:rPr lang="en-IN" sz="2400" dirty="0" err="1"/>
              <a:t>ρt</a:t>
            </a:r>
            <a:r>
              <a:rPr lang="en-IN" sz="2400" dirty="0"/>
              <a:t>:</a:t>
            </a:r>
          </a:p>
          <a:p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638C39F-E74F-4ADB-90DB-A789CC043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AAAAA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th"/>
              </a:rPr>
              <a:t>f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Size1"/>
              </a:rPr>
              <a:t>ˆ</a:t>
            </a:r>
            <a:r>
              <a:rPr kumimoji="0" lang="en-US" altLang="en-US" sz="5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th"/>
              </a:rPr>
              <a:t>t</a:t>
            </a:r>
            <a:r>
              <a:rPr kumimoji="0" lang="en-US" altLang="en-US" sz="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−1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+</a:t>
            </a:r>
            <a:r>
              <a:rPr kumimoji="0" lang="en-US" altLang="en-US" sz="7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th"/>
              </a:rPr>
              <a:t>ρ</a:t>
            </a:r>
            <a:r>
              <a:rPr kumimoji="0" lang="en-US" altLang="en-US" sz="5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th"/>
              </a:rPr>
              <a:t>t</a:t>
            </a:r>
            <a:r>
              <a:rPr kumimoji="0" lang="en-US" altLang="en-US" sz="7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th"/>
              </a:rPr>
              <a:t>h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(</a:t>
            </a:r>
            <a:r>
              <a:rPr kumimoji="0" lang="en-US" altLang="en-US" sz="7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th"/>
              </a:rPr>
              <a:t>x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,</a:t>
            </a:r>
            <a:r>
              <a:rPr kumimoji="0" lang="en-US" altLang="en-US" sz="7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th"/>
              </a:rPr>
              <a:t>θ</a:t>
            </a:r>
            <a:r>
              <a:rPr kumimoji="0" lang="en-US" altLang="en-US" sz="5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th"/>
              </a:rPr>
              <a:t>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6F45B8E-0108-4B93-BEBD-A2B21D4948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2" t="47408" r="51730" b="30092"/>
          <a:stretch/>
        </p:blipFill>
        <p:spPr>
          <a:xfrm>
            <a:off x="2571750" y="5244382"/>
            <a:ext cx="488315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796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9968248" y="6309360"/>
            <a:ext cx="2223752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3" name="TextBox 14"/>
          <p:cNvSpPr txBox="1">
            <a:spLocks noChangeArrowheads="1"/>
          </p:cNvSpPr>
          <p:nvPr/>
        </p:nvSpPr>
        <p:spPr bwMode="auto">
          <a:xfrm>
            <a:off x="557644" y="569590"/>
            <a:ext cx="245291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3000">
                <a:ln w="0"/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 eaLnBrk="0" hangingPunct="0">
              <a:defRPr sz="2400"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/>
              <a:t>Loss Functions</a:t>
            </a: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0BF600F-E736-4417-9B69-D4A8E3644405}"/>
                  </a:ext>
                </a:extLst>
              </p:cNvPr>
              <p:cNvSpPr txBox="1"/>
              <p:nvPr/>
            </p:nvSpPr>
            <p:spPr>
              <a:xfrm>
                <a:off x="557644" y="1349525"/>
                <a:ext cx="8388350" cy="5170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en-US" sz="2200" dirty="0">
                    <a:cs typeface="Calibri" panose="020F0502020204030204" pitchFamily="34" charset="0"/>
                  </a:rPr>
                  <a:t>Make a set of predictions Ỹ[i] </a:t>
                </a:r>
                <a:br>
                  <a:rPr lang="en-US" altLang="en-US" sz="2200" dirty="0">
                    <a:cs typeface="Calibri" panose="020F0502020204030204" pitchFamily="34" charset="0"/>
                  </a:rPr>
                </a:br>
                <a:r>
                  <a:rPr lang="en-US" altLang="en-US" sz="2200" dirty="0">
                    <a:cs typeface="Calibri" panose="020F0502020204030204" pitchFamily="34" charset="0"/>
                  </a:rPr>
                  <a:t>The "error" in our predictions is J(Y, Ỹ)</a:t>
                </a:r>
                <a:br>
                  <a:rPr lang="en-US" altLang="en-US" sz="2200" dirty="0">
                    <a:cs typeface="Calibri" panose="020F0502020204030204" pitchFamily="34" charset="0"/>
                  </a:rPr>
                </a:br>
                <a:r>
                  <a:rPr lang="en-US" altLang="en-US" sz="2200" dirty="0">
                    <a:cs typeface="Calibri" panose="020F0502020204030204" pitchFamily="34" charset="0"/>
                  </a:rPr>
                  <a:t>For MSE: J = ∑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2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IN" altLang="en-US" sz="2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IN" altLang="en-US" sz="2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IN" altLang="en-US" sz="2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IN" altLang="en-US" sz="2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e>
                        </m:d>
                        <m:r>
                          <a:rPr lang="en-IN" altLang="en-US" sz="2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en-US" sz="2200" dirty="0">
                            <a:cs typeface="Calibri" panose="020F0502020204030204" pitchFamily="34" charset="0"/>
                          </a:rPr>
                          <m:t>Ỹ</m:t>
                        </m:r>
                        <m:r>
                          <a:rPr lang="en-IN" altLang="en-US" sz="22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[</m:t>
                        </m:r>
                        <m:r>
                          <a:rPr lang="en-IN" altLang="en-US" sz="22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IN" altLang="en-US" sz="22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])</m:t>
                        </m:r>
                      </m:e>
                      <m:sup>
                        <m:r>
                          <a:rPr lang="en-US" altLang="en-US" sz="22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br>
                  <a:rPr lang="en-US" altLang="en-US" sz="2200" dirty="0">
                    <a:cs typeface="Calibri" panose="020F0502020204030204" pitchFamily="34" charset="0"/>
                  </a:rPr>
                </a:br>
                <a:r>
                  <a:rPr lang="en-US" altLang="en-US" sz="2200" dirty="0">
                    <a:cs typeface="Calibri" panose="020F0502020204030204" pitchFamily="34" charset="0"/>
                  </a:rPr>
                  <a:t>We can "adjust" Ỹ to try to reduce the error </a:t>
                </a:r>
                <a:br>
                  <a:rPr lang="en-US" altLang="en-US" sz="2200" dirty="0">
                    <a:cs typeface="Calibri" panose="020F0502020204030204" pitchFamily="34" charset="0"/>
                  </a:rPr>
                </a:br>
                <a:r>
                  <a:rPr lang="en-US" altLang="en-US" sz="2200" dirty="0">
                    <a:cs typeface="Calibri" panose="020F0502020204030204" pitchFamily="34" charset="0"/>
                  </a:rPr>
                  <a:t>Ỹ [i] = Ỹ [i] + alpha f[i] </a:t>
                </a:r>
                <a:br>
                  <a:rPr lang="en-US" altLang="en-US" sz="2200" dirty="0">
                    <a:cs typeface="Calibri" panose="020F0502020204030204" pitchFamily="34" charset="0"/>
                  </a:rPr>
                </a:br>
                <a:r>
                  <a:rPr lang="en-US" altLang="en-US" sz="2200" dirty="0">
                    <a:cs typeface="Calibri" panose="020F0502020204030204" pitchFamily="34" charset="0"/>
                  </a:rPr>
                  <a:t>f[i] ≈ ∆ J(Y, Ỹ)   = 2(Y[i]- Ỹ[i]) for MSE</a:t>
                </a:r>
                <a:br>
                  <a:rPr lang="en-US" altLang="en-US" sz="2200" dirty="0">
                    <a:cs typeface="Calibri" panose="020F0502020204030204" pitchFamily="34" charset="0"/>
                  </a:rPr>
                </a:br>
                <a:endParaRPr lang="en-US" altLang="en-US" sz="2200" dirty="0">
                  <a:cs typeface="Calibri" panose="020F050202020403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en-US" sz="2200" dirty="0">
                    <a:cs typeface="Calibri" panose="020F0502020204030204" pitchFamily="34" charset="0"/>
                  </a:rPr>
                  <a:t>Each learner is estimating the gradient of the loss function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en-US" sz="2200" dirty="0">
                    <a:cs typeface="Calibri" panose="020F0502020204030204" pitchFamily="34" charset="0"/>
                  </a:rPr>
                  <a:t>Gradient descent: take sequence of steps to reduce J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en-US" sz="2200" dirty="0">
                    <a:cs typeface="Calibri" panose="020F0502020204030204" pitchFamily="34" charset="0"/>
                  </a:rPr>
                  <a:t>Sum of predictors, weighted by step size alpha `</a:t>
                </a:r>
                <a:endParaRPr lang="en-IN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0BF600F-E736-4417-9B69-D4A8E3644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44" y="1349525"/>
                <a:ext cx="8388350" cy="5170646"/>
              </a:xfrm>
              <a:prstGeom prst="rect">
                <a:avLst/>
              </a:prstGeom>
              <a:blipFill>
                <a:blip r:embed="rId4"/>
                <a:stretch>
                  <a:fillRect l="-799" b="-3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6889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9968248" y="6309360"/>
            <a:ext cx="2223752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3" name="TextBox 14"/>
          <p:cNvSpPr txBox="1">
            <a:spLocks noChangeArrowheads="1"/>
          </p:cNvSpPr>
          <p:nvPr/>
        </p:nvSpPr>
        <p:spPr bwMode="auto">
          <a:xfrm>
            <a:off x="557644" y="569590"/>
            <a:ext cx="555280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3000">
                <a:ln w="0"/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 eaLnBrk="0" hangingPunct="0">
              <a:defRPr sz="2400"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/>
              <a:t>Loss function is a hyper parameter</a:t>
            </a: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C08551-101C-4007-92BC-B3DAA2E372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53" t="10861" r="18560" b="48061"/>
          <a:stretch/>
        </p:blipFill>
        <p:spPr>
          <a:xfrm>
            <a:off x="654050" y="1530350"/>
            <a:ext cx="1111885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29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9968248" y="6309360"/>
            <a:ext cx="2223752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857A8F-26AC-42B8-92BA-58CFBCE6105E}"/>
              </a:ext>
            </a:extLst>
          </p:cNvPr>
          <p:cNvSpPr/>
          <p:nvPr/>
        </p:nvSpPr>
        <p:spPr>
          <a:xfrm>
            <a:off x="557644" y="1293963"/>
            <a:ext cx="821055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/>
              <a:t>• Linear models: </a:t>
            </a:r>
          </a:p>
          <a:p>
            <a:r>
              <a:rPr lang="en-IN" sz="2400" dirty="0"/>
              <a:t>       – Ordinary linear regression </a:t>
            </a:r>
          </a:p>
          <a:p>
            <a:r>
              <a:rPr lang="en-IN" sz="2400" dirty="0"/>
              <a:t>       – Ridge penalized linear regression </a:t>
            </a:r>
          </a:p>
          <a:p>
            <a:r>
              <a:rPr lang="en-IN" sz="2400" dirty="0"/>
              <a:t>       – Random effects </a:t>
            </a:r>
          </a:p>
          <a:p>
            <a:r>
              <a:rPr lang="en-IN" sz="2400" dirty="0"/>
              <a:t>• Smooth models: </a:t>
            </a:r>
          </a:p>
          <a:p>
            <a:r>
              <a:rPr lang="en-IN" sz="2400" dirty="0"/>
              <a:t>       – P-splines </a:t>
            </a:r>
          </a:p>
          <a:p>
            <a:r>
              <a:rPr lang="en-IN" sz="2400" dirty="0"/>
              <a:t>       – Radial basis functions </a:t>
            </a:r>
          </a:p>
          <a:p>
            <a:r>
              <a:rPr lang="en-IN" sz="2400" dirty="0"/>
              <a:t>• Decision trees </a:t>
            </a:r>
          </a:p>
          <a:p>
            <a:r>
              <a:rPr lang="en-IN" sz="2400" dirty="0"/>
              <a:t>       – Decision tree stumps </a:t>
            </a:r>
          </a:p>
          <a:p>
            <a:r>
              <a:rPr lang="en-IN" sz="2400" dirty="0"/>
              <a:t>       – Decision trees with arbitrary interaction depth</a:t>
            </a:r>
          </a:p>
          <a:p>
            <a:r>
              <a:rPr lang="en-IN" sz="2400" dirty="0"/>
              <a:t> • Other models: </a:t>
            </a:r>
          </a:p>
          <a:p>
            <a:r>
              <a:rPr lang="en-IN" sz="2400" dirty="0"/>
              <a:t>       – Markov Random Fields </a:t>
            </a:r>
          </a:p>
          <a:p>
            <a:r>
              <a:rPr lang="en-IN" sz="2400" dirty="0"/>
              <a:t>       – Wavelets </a:t>
            </a:r>
          </a:p>
          <a:p>
            <a:r>
              <a:rPr lang="en-IN" sz="2400" dirty="0"/>
              <a:t>       – Custom base-learner function</a:t>
            </a: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31596ED4-94BB-4FFD-B64E-7361388805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644" y="569590"/>
            <a:ext cx="235013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3000">
                <a:ln w="0"/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 eaLnBrk="0" hangingPunct="0">
              <a:defRPr sz="2400"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/>
              <a:t>Base Learners</a:t>
            </a:r>
          </a:p>
        </p:txBody>
      </p:sp>
      <p:pic>
        <p:nvPicPr>
          <p:cNvPr id="4100" name="Picture 4" descr="Image result for learning children">
            <a:hlinkClick r:id="rId4"/>
            <a:extLst>
              <a:ext uri="{FF2B5EF4-FFF2-40B4-BE49-F238E27FC236}">
                <a16:creationId xmlns:a16="http://schemas.microsoft.com/office/drawing/2014/main" id="{EF1CA0F6-A2FD-486F-B9B2-713BFADE5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0" y="1267823"/>
            <a:ext cx="6705600" cy="327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964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9968248" y="6309360"/>
            <a:ext cx="2223752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857A8F-26AC-42B8-92BA-58CFBCE6105E}"/>
              </a:ext>
            </a:extLst>
          </p:cNvPr>
          <p:cNvSpPr/>
          <p:nvPr/>
        </p:nvSpPr>
        <p:spPr>
          <a:xfrm>
            <a:off x="557644" y="1293963"/>
            <a:ext cx="552565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Implicit measures (play with these parameters and pick the one that gives best accuracy on train and test sets)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6">
                    <a:lumMod val="75000"/>
                  </a:schemeClr>
                </a:solidFill>
              </a:rPr>
              <a:t>Interaction Depth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6">
                    <a:lumMod val="75000"/>
                  </a:schemeClr>
                </a:solidFill>
              </a:rPr>
              <a:t>Sub-sampling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6">
                    <a:lumMod val="75000"/>
                  </a:schemeClr>
                </a:solidFill>
              </a:rPr>
              <a:t>Learning rate or Shrinkage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6">
                    <a:lumMod val="75000"/>
                  </a:schemeClr>
                </a:solidFill>
              </a:rPr>
              <a:t>Early Stopping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31596ED4-94BB-4FFD-B64E-7361388805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644" y="559430"/>
            <a:ext cx="292124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3000">
                <a:ln w="0"/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 eaLnBrk="0" hangingPunct="0">
              <a:defRPr sz="2400"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/>
              <a:t>Tune for accuracy</a:t>
            </a:r>
          </a:p>
        </p:txBody>
      </p:sp>
      <p:pic>
        <p:nvPicPr>
          <p:cNvPr id="3078" name="Picture 6" descr="Image result for dj equipment">
            <a:hlinkClick r:id="rId4"/>
            <a:extLst>
              <a:ext uri="{FF2B5EF4-FFF2-40B4-BE49-F238E27FC236}">
                <a16:creationId xmlns:a16="http://schemas.microsoft.com/office/drawing/2014/main" id="{344ECF77-119B-4ECC-BB2A-194EBABE9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950" y="1383665"/>
            <a:ext cx="5816600" cy="419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352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>
            <a:hlinkClick r:id="rId3"/>
            <a:extLst>
              <a:ext uri="{FF2B5EF4-FFF2-40B4-BE49-F238E27FC236}">
                <a16:creationId xmlns:a16="http://schemas.microsoft.com/office/drawing/2014/main" id="{D61FCDF9-90D8-4274-815B-06B74794B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161" y="1305515"/>
            <a:ext cx="6695924" cy="49620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8" name="Rectangle 27"/>
          <p:cNvSpPr/>
          <p:nvPr/>
        </p:nvSpPr>
        <p:spPr>
          <a:xfrm flipH="1">
            <a:off x="9968248" y="6309360"/>
            <a:ext cx="2223752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31596ED4-94BB-4FFD-B64E-7361388805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644" y="569590"/>
            <a:ext cx="293420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3000">
                <a:ln w="0"/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 eaLnBrk="0" hangingPunct="0">
              <a:defRPr sz="2400"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/>
              <a:t>Interaction Depth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A374E2-E789-473E-B417-5745A30E9CA9}"/>
              </a:ext>
            </a:extLst>
          </p:cNvPr>
          <p:cNvSpPr/>
          <p:nvPr/>
        </p:nvSpPr>
        <p:spPr>
          <a:xfrm>
            <a:off x="381000" y="1535837"/>
            <a:ext cx="492645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/>
              <a:t>• Regression</a:t>
            </a:r>
          </a:p>
          <a:p>
            <a:r>
              <a:rPr lang="en-IN" sz="2000" dirty="0"/>
              <a:t>    –No interaction -&gt; y=f(x1,x2,x3…).</a:t>
            </a:r>
          </a:p>
          <a:p>
            <a:r>
              <a:rPr lang="en-IN" sz="2000" dirty="0"/>
              <a:t>    –Binary interactions; y=f(x1x2,x2x3,…) </a:t>
            </a:r>
          </a:p>
          <a:p>
            <a:r>
              <a:rPr lang="en-IN" sz="2000" dirty="0"/>
              <a:t>    –Ternary interactions -&gt; y=f(x1x2x3…) </a:t>
            </a:r>
          </a:p>
          <a:p>
            <a:endParaRPr lang="en-IN" sz="2000" dirty="0"/>
          </a:p>
          <a:p>
            <a:r>
              <a:rPr lang="en-IN" sz="2000" dirty="0"/>
              <a:t>• Decision trees </a:t>
            </a:r>
          </a:p>
          <a:p>
            <a:r>
              <a:rPr lang="en-IN" sz="2000" dirty="0"/>
              <a:t>     –Interactions are naturally included as the depth.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Tree stump: A special case of decision tree with only one split (</a:t>
            </a:r>
            <a:r>
              <a:rPr lang="en-IN" sz="2000" dirty="0" err="1"/>
              <a:t>i.e</a:t>
            </a:r>
            <a:r>
              <a:rPr lang="en-IN" sz="2000" dirty="0"/>
              <a:t> a tree with two terminal nodes)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Small trees and lower interaction depths provide accurate results</a:t>
            </a:r>
          </a:p>
        </p:txBody>
      </p:sp>
      <p:pic>
        <p:nvPicPr>
          <p:cNvPr id="1028" name="Picture 4" descr="Related image">
            <a:hlinkClick r:id="rId6"/>
            <a:extLst>
              <a:ext uri="{FF2B5EF4-FFF2-40B4-BE49-F238E27FC236}">
                <a16:creationId xmlns:a16="http://schemas.microsoft.com/office/drawing/2014/main" id="{E517CA4B-FCF1-43D4-B8A3-F04E027A9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240" y="1393190"/>
            <a:ext cx="6431280" cy="482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226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9968248" y="6309360"/>
            <a:ext cx="2223752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31596ED4-94BB-4FFD-B64E-7361388805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644" y="569590"/>
            <a:ext cx="293420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3000">
                <a:ln w="0"/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 eaLnBrk="0" hangingPunct="0">
              <a:defRPr sz="2400"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/>
              <a:t>Interaction Depth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CAB775-50DE-4438-8082-87E6C9C988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53" t="11037" r="19136" b="41111"/>
          <a:stretch/>
        </p:blipFill>
        <p:spPr>
          <a:xfrm>
            <a:off x="670537" y="1429196"/>
            <a:ext cx="11244548" cy="477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69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9968248" y="6309360"/>
            <a:ext cx="2223752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31596ED4-94BB-4FFD-B64E-7361388805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644" y="569590"/>
            <a:ext cx="231185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3000">
                <a:ln w="0"/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 eaLnBrk="0" hangingPunct="0">
              <a:defRPr sz="2400"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/>
              <a:t>Sub-Sampling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445C38-4B7B-4015-AF73-8A56631EA654}"/>
              </a:ext>
            </a:extLst>
          </p:cNvPr>
          <p:cNvSpPr txBox="1"/>
          <p:nvPr/>
        </p:nvSpPr>
        <p:spPr>
          <a:xfrm>
            <a:off x="557644" y="1659890"/>
            <a:ext cx="611505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At </a:t>
            </a:r>
            <a:r>
              <a:rPr lang="en-US" dirty="0"/>
              <a:t>each learning iteration only a random part of the training data is used to fit a consecutive base-learner.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subsampling procedure requires a parameter called the “bag fraction.” Bag fraction is a positive value not greater than one, which specifies the ratio of the data to be used at each iteration. For example, bag = 0.1 corresponds to sampling and using only 10% of the data at each iteration.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GBM ensemble will reach the desired accuracy with a larger number of base learners and lower bag than the one with smaller amount of more carefully fitted base-learners with larger bag.</a:t>
            </a:r>
            <a:endParaRPr lang="en-IN" dirty="0"/>
          </a:p>
        </p:txBody>
      </p:sp>
      <p:pic>
        <p:nvPicPr>
          <p:cNvPr id="2050" name="Picture 2" descr="Related image">
            <a:hlinkClick r:id="rId4"/>
            <a:extLst>
              <a:ext uri="{FF2B5EF4-FFF2-40B4-BE49-F238E27FC236}">
                <a16:creationId xmlns:a16="http://schemas.microsoft.com/office/drawing/2014/main" id="{20DA635C-401B-4473-B03A-15DB81BB1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920" y="1806893"/>
            <a:ext cx="4023360" cy="419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331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100292F-755F-4804-9F4E-81EAB74E5E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936" r="70371" b="29999"/>
          <a:stretch/>
        </p:blipFill>
        <p:spPr>
          <a:xfrm>
            <a:off x="6064250" y="1164905"/>
            <a:ext cx="3448050" cy="2651445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 flipH="1">
            <a:off x="9968248" y="6309360"/>
            <a:ext cx="2223752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31596ED4-94BB-4FFD-B64E-7361388805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644" y="569590"/>
            <a:ext cx="528375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3000">
                <a:ln w="0"/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 eaLnBrk="0" hangingPunct="0">
              <a:defRPr sz="2400"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/>
              <a:t>Shrinkage or Learning Parameter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445C38-4B7B-4015-AF73-8A56631EA654}"/>
              </a:ext>
            </a:extLst>
          </p:cNvPr>
          <p:cNvSpPr txBox="1"/>
          <p:nvPr/>
        </p:nvSpPr>
        <p:spPr>
          <a:xfrm>
            <a:off x="557644" y="1466850"/>
            <a:ext cx="58100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the context of GBMs, shrinkage is used for reducing the impact of each additional fitted base-learner.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It penalizes the importance of each consecutive iteration. The intuition behind this technique is that it is better to improve a model by taking many small steps than by taking fewer large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BF598F-FBC9-4095-8ECC-909F30EC633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80"/>
          <a:stretch/>
        </p:blipFill>
        <p:spPr>
          <a:xfrm>
            <a:off x="786244" y="5524682"/>
            <a:ext cx="5357073" cy="8380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A53A9A-1AEC-4EBF-92FE-A0173684D2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185" t="32936" r="38559" b="29999"/>
          <a:stretch/>
        </p:blipFill>
        <p:spPr>
          <a:xfrm>
            <a:off x="8265609" y="3753977"/>
            <a:ext cx="3926391" cy="310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1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Box 14"/>
          <p:cNvSpPr txBox="1">
            <a:spLocks noChangeArrowheads="1"/>
          </p:cNvSpPr>
          <p:nvPr/>
        </p:nvSpPr>
        <p:spPr bwMode="auto">
          <a:xfrm>
            <a:off x="557644" y="569590"/>
            <a:ext cx="313579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3000">
                <a:ln w="0"/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 eaLnBrk="0" hangingPunct="0">
              <a:defRPr sz="2400"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/>
              <a:t>Ensemble Learning</a:t>
            </a:r>
          </a:p>
        </p:txBody>
      </p:sp>
      <p:sp>
        <p:nvSpPr>
          <p:cNvPr id="28" name="Rectangle 27"/>
          <p:cNvSpPr/>
          <p:nvPr/>
        </p:nvSpPr>
        <p:spPr>
          <a:xfrm flipH="1">
            <a:off x="9968248" y="6309360"/>
            <a:ext cx="2223752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132F58-8D6F-48EC-AC47-14F697DBCAEC}"/>
              </a:ext>
            </a:extLst>
          </p:cNvPr>
          <p:cNvSpPr txBox="1"/>
          <p:nvPr/>
        </p:nvSpPr>
        <p:spPr>
          <a:xfrm>
            <a:off x="557644" y="1780262"/>
            <a:ext cx="494907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An Ensemble is a set of multiple weak classifiers that learn a target function.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 Complex problem can be decomposed into multiple sub-problems that are easier to understand and solve (divide-and-conquer approach)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C4BC6AE-4353-4C3D-92F8-9B22A662603D}"/>
              </a:ext>
            </a:extLst>
          </p:cNvPr>
          <p:cNvSpPr/>
          <p:nvPr/>
        </p:nvSpPr>
        <p:spPr>
          <a:xfrm>
            <a:off x="10895098" y="3378200"/>
            <a:ext cx="1166294" cy="513941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Output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D614CE0-6D78-44E3-A35E-B5DDCCFAE58A}"/>
              </a:ext>
            </a:extLst>
          </p:cNvPr>
          <p:cNvSpPr/>
          <p:nvPr/>
        </p:nvSpPr>
        <p:spPr>
          <a:xfrm>
            <a:off x="9157666" y="3378200"/>
            <a:ext cx="1166294" cy="513941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Ensemble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54887AE-4B12-48C3-81D5-B395B622957A}"/>
              </a:ext>
            </a:extLst>
          </p:cNvPr>
          <p:cNvSpPr/>
          <p:nvPr/>
        </p:nvSpPr>
        <p:spPr>
          <a:xfrm>
            <a:off x="6913590" y="3121229"/>
            <a:ext cx="1285530" cy="513941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Classifier 2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090CD0E-507D-4DFD-A521-3E7972401F1C}"/>
              </a:ext>
            </a:extLst>
          </p:cNvPr>
          <p:cNvSpPr/>
          <p:nvPr/>
        </p:nvSpPr>
        <p:spPr>
          <a:xfrm>
            <a:off x="6928086" y="2080608"/>
            <a:ext cx="1278780" cy="513941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Classifier 1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4600CA4-A8AD-4190-A4F4-D1CBF3493B80}"/>
              </a:ext>
            </a:extLst>
          </p:cNvPr>
          <p:cNvSpPr/>
          <p:nvPr/>
        </p:nvSpPr>
        <p:spPr>
          <a:xfrm>
            <a:off x="5151119" y="3378201"/>
            <a:ext cx="1127443" cy="502920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Input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F336139-9DD2-45E9-A823-5DAC6114D850}"/>
              </a:ext>
            </a:extLst>
          </p:cNvPr>
          <p:cNvSpPr/>
          <p:nvPr/>
        </p:nvSpPr>
        <p:spPr>
          <a:xfrm>
            <a:off x="6857710" y="4816387"/>
            <a:ext cx="1285530" cy="513941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Classifier 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4534247-66C9-4E65-BCCE-C0A5BA9F2807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5853793" y="2337579"/>
            <a:ext cx="1074293" cy="102960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26BC4C4-BE9E-4B3F-ABA6-02509940BFEB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278563" y="3378200"/>
            <a:ext cx="635027" cy="217934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9B351F6-BE63-4FFA-9F56-C4DE04F23B6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8199120" y="3309800"/>
            <a:ext cx="958546" cy="32537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F8497B2-7489-4AA3-B2DD-1322E8577939}"/>
              </a:ext>
            </a:extLst>
          </p:cNvPr>
          <p:cNvCxnSpPr>
            <a:cxnSpLocks/>
            <a:stCxn id="22" idx="3"/>
            <a:endCxn id="18" idx="1"/>
          </p:cNvCxnSpPr>
          <p:nvPr/>
        </p:nvCxnSpPr>
        <p:spPr>
          <a:xfrm>
            <a:off x="8206866" y="2337579"/>
            <a:ext cx="950800" cy="129759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D88EFBA-9827-4042-84D1-95AC3163DAAF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5955044" y="3892141"/>
            <a:ext cx="902666" cy="1181217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91F337D-1F7B-4665-AE73-D7579434070D}"/>
              </a:ext>
            </a:extLst>
          </p:cNvPr>
          <p:cNvCxnSpPr>
            <a:cxnSpLocks/>
          </p:cNvCxnSpPr>
          <p:nvPr/>
        </p:nvCxnSpPr>
        <p:spPr>
          <a:xfrm flipV="1">
            <a:off x="8142598" y="3635170"/>
            <a:ext cx="1015068" cy="1438186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161D0A2-862D-40F3-9669-9C861A3D5FCE}"/>
              </a:ext>
            </a:extLst>
          </p:cNvPr>
          <p:cNvCxnSpPr>
            <a:cxnSpLocks/>
            <a:stCxn id="18" idx="3"/>
            <a:endCxn id="17" idx="1"/>
          </p:cNvCxnSpPr>
          <p:nvPr/>
        </p:nvCxnSpPr>
        <p:spPr>
          <a:xfrm>
            <a:off x="10323960" y="3635171"/>
            <a:ext cx="571138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C5AAD42-DE53-43B8-BB02-1C16612CA25F}"/>
              </a:ext>
            </a:extLst>
          </p:cNvPr>
          <p:cNvSpPr txBox="1"/>
          <p:nvPr/>
        </p:nvSpPr>
        <p:spPr>
          <a:xfrm>
            <a:off x="7339396" y="3754098"/>
            <a:ext cx="86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Sd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Df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df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A49F9D4-69B9-487D-96C4-154BE7F74E6E}"/>
              </a:ext>
            </a:extLst>
          </p:cNvPr>
          <p:cNvSpPr/>
          <p:nvPr/>
        </p:nvSpPr>
        <p:spPr>
          <a:xfrm>
            <a:off x="7653084" y="3861354"/>
            <a:ext cx="553782" cy="766378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17178930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9968248" y="6309360"/>
            <a:ext cx="2223752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31596ED4-94BB-4FFD-B64E-7361388805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644" y="569590"/>
            <a:ext cx="360156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3000">
                <a:ln w="0"/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 eaLnBrk="0" hangingPunct="0">
              <a:defRPr sz="2400"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/>
              <a:t>Explicit Regularization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BF48F4-8002-4A73-A2E5-DA56815EDE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54" t="56399" r="39430" b="30021"/>
          <a:stretch/>
        </p:blipFill>
        <p:spPr>
          <a:xfrm>
            <a:off x="1366520" y="2303942"/>
            <a:ext cx="4180840" cy="134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9443FC-15D4-4EF2-80A6-4C42DF0A7B85}"/>
              </a:ext>
            </a:extLst>
          </p:cNvPr>
          <p:cNvSpPr txBox="1"/>
          <p:nvPr/>
        </p:nvSpPr>
        <p:spPr>
          <a:xfrm>
            <a:off x="609600" y="1564640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err="1"/>
              <a:t>XGBoost</a:t>
            </a:r>
            <a:r>
              <a:rPr lang="en-IN" sz="2400" dirty="0"/>
              <a:t> defines complexity explicitly.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234B05-F946-437B-A8D9-7DA514FC0E7D}"/>
              </a:ext>
            </a:extLst>
          </p:cNvPr>
          <p:cNvSpPr txBox="1"/>
          <p:nvPr/>
        </p:nvSpPr>
        <p:spPr>
          <a:xfrm>
            <a:off x="557644" y="4020112"/>
            <a:ext cx="6690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It is Sparsity-aware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err="1"/>
              <a:t>XGBoost</a:t>
            </a:r>
            <a:r>
              <a:rPr lang="en-IN" sz="2400" dirty="0"/>
              <a:t> is parallelizable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err="1"/>
              <a:t>XGBoost</a:t>
            </a:r>
            <a:r>
              <a:rPr lang="en-IN" sz="2400" dirty="0"/>
              <a:t> can split approximately</a:t>
            </a:r>
          </a:p>
        </p:txBody>
      </p:sp>
    </p:spTree>
    <p:extLst>
      <p:ext uri="{BB962C8B-B14F-4D97-AF65-F5344CB8AC3E}">
        <p14:creationId xmlns:p14="http://schemas.microsoft.com/office/powerpoint/2010/main" val="3734437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Box 14"/>
          <p:cNvSpPr txBox="1">
            <a:spLocks noChangeArrowheads="1"/>
          </p:cNvSpPr>
          <p:nvPr/>
        </p:nvSpPr>
        <p:spPr bwMode="auto">
          <a:xfrm>
            <a:off x="557644" y="569590"/>
            <a:ext cx="22737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3000">
                <a:ln w="0"/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 eaLnBrk="0" hangingPunct="0">
              <a:defRPr sz="2400"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/>
              <a:t>Why it Works</a:t>
            </a:r>
          </a:p>
        </p:txBody>
      </p:sp>
      <p:sp>
        <p:nvSpPr>
          <p:cNvPr id="28" name="Rectangle 27"/>
          <p:cNvSpPr/>
          <p:nvPr/>
        </p:nvSpPr>
        <p:spPr>
          <a:xfrm flipH="1">
            <a:off x="9968248" y="6309360"/>
            <a:ext cx="2223752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132F58-8D6F-48EC-AC47-14F697DBCAEC}"/>
              </a:ext>
            </a:extLst>
          </p:cNvPr>
          <p:cNvSpPr txBox="1"/>
          <p:nvPr/>
        </p:nvSpPr>
        <p:spPr>
          <a:xfrm>
            <a:off x="557644" y="1444982"/>
            <a:ext cx="54926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Intuition</a:t>
            </a:r>
          </a:p>
          <a:p>
            <a:r>
              <a:rPr lang="en-US" sz="2000" dirty="0"/>
              <a:t>Combining diverse, independent opinions in human decision making as a protective mechanism (e.g. stock portfolio) </a:t>
            </a:r>
            <a:endParaRPr lang="en-IN" sz="2000" dirty="0"/>
          </a:p>
        </p:txBody>
      </p:sp>
      <p:pic>
        <p:nvPicPr>
          <p:cNvPr id="25" name="Picture 4" descr="Image result for person icon">
            <a:hlinkClick r:id="rId4"/>
            <a:extLst>
              <a:ext uri="{FF2B5EF4-FFF2-40B4-BE49-F238E27FC236}">
                <a16:creationId xmlns:a16="http://schemas.microsoft.com/office/drawing/2014/main" id="{BAFCE105-0605-42B4-ACD7-7EB67689B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1119" y="1988436"/>
            <a:ext cx="993081" cy="68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A908AA-B12D-4E73-8AD5-69D6C8ADD6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080" y="1555961"/>
            <a:ext cx="3095390" cy="15476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F597068-839B-4E9D-B80D-D21B63A103F9}"/>
              </a:ext>
            </a:extLst>
          </p:cNvPr>
          <p:cNvSpPr/>
          <p:nvPr/>
        </p:nvSpPr>
        <p:spPr>
          <a:xfrm>
            <a:off x="8910269" y="1767840"/>
            <a:ext cx="1172738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Caslon Pro" panose="0205050205050A020403" pitchFamily="18" charset="0"/>
              </a:rPr>
              <a:t>&gt;</a:t>
            </a:r>
            <a:endParaRPr lang="en-US" sz="66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Adobe Caslon Pro" panose="0205050205050A0204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00EF92-6EBD-4CBC-9868-5AB14F04C536}"/>
              </a:ext>
            </a:extLst>
          </p:cNvPr>
          <p:cNvSpPr/>
          <p:nvPr/>
        </p:nvSpPr>
        <p:spPr>
          <a:xfrm>
            <a:off x="557644" y="3103656"/>
            <a:ext cx="788416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accent6">
                    <a:lumMod val="75000"/>
                  </a:schemeClr>
                </a:solidFill>
              </a:rPr>
              <a:t>Uncorrelated Error Reduction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 Suppose we have 5 completely independent classifiers for majority voting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If accuracy is 70% for each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dirty="0"/>
              <a:t>10 (.7^3)(.3^2)+5(.7^4)(.3)+(.7^5)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dirty="0"/>
              <a:t>83.7% majority vote accuracy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dirty="0"/>
              <a:t>99.9% majority vote 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101 such classifiers –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dirty="0"/>
              <a:t>99.9% accuracy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85181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Related image">
            <a:hlinkClick r:id="rId3"/>
            <a:extLst>
              <a:ext uri="{FF2B5EF4-FFF2-40B4-BE49-F238E27FC236}">
                <a16:creationId xmlns:a16="http://schemas.microsoft.com/office/drawing/2014/main" id="{1BB44BDB-A166-4383-90FE-006D1EBB7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1248010"/>
            <a:ext cx="7708845" cy="553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group of people standing in a room&#10;&#10;Description generated with very high confidence">
            <a:extLst>
              <a:ext uri="{FF2B5EF4-FFF2-40B4-BE49-F238E27FC236}">
                <a16:creationId xmlns:a16="http://schemas.microsoft.com/office/drawing/2014/main" id="{76803598-BD14-479A-A150-B03F06C4CA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398" y="1347302"/>
            <a:ext cx="3286863" cy="2157897"/>
          </a:xfrm>
          <a:prstGeom prst="rect">
            <a:avLst/>
          </a:prstGeom>
        </p:spPr>
      </p:pic>
      <p:sp>
        <p:nvSpPr>
          <p:cNvPr id="18433" name="TextBox 14"/>
          <p:cNvSpPr txBox="1">
            <a:spLocks noChangeArrowheads="1"/>
          </p:cNvSpPr>
          <p:nvPr/>
        </p:nvSpPr>
        <p:spPr bwMode="auto">
          <a:xfrm>
            <a:off x="557644" y="569590"/>
            <a:ext cx="253409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3000">
                <a:ln w="0"/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 eaLnBrk="0" hangingPunct="0">
              <a:defRPr sz="2400"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/>
              <a:t>Success Stories</a:t>
            </a:r>
          </a:p>
        </p:txBody>
      </p:sp>
      <p:sp>
        <p:nvSpPr>
          <p:cNvPr id="28" name="Rectangle 27"/>
          <p:cNvSpPr/>
          <p:nvPr/>
        </p:nvSpPr>
        <p:spPr>
          <a:xfrm flipH="1">
            <a:off x="9968248" y="6309360"/>
            <a:ext cx="2223752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105550-543A-4DFE-AEEF-F1A40AFA597D}"/>
              </a:ext>
            </a:extLst>
          </p:cNvPr>
          <p:cNvSpPr txBox="1"/>
          <p:nvPr/>
        </p:nvSpPr>
        <p:spPr>
          <a:xfrm>
            <a:off x="557644" y="1256467"/>
            <a:ext cx="3525520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solidFill>
                  <a:schemeClr val="accent6">
                    <a:lumMod val="75000"/>
                  </a:schemeClr>
                </a:solidFill>
              </a:rPr>
              <a:t>Netflix Million Dollar Prize</a:t>
            </a:r>
          </a:p>
          <a:p>
            <a:endParaRPr lang="en-IN" sz="2000" u="sng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Improve baseline movie recommendation by 10% in accuracy.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Individuals and teams merged their results, and significant Improvements are observed.</a:t>
            </a:r>
          </a:p>
          <a:p>
            <a:endParaRPr lang="en-US" sz="2000" b="1" u="sng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000" b="1" u="sng" dirty="0">
                <a:solidFill>
                  <a:schemeClr val="accent6">
                    <a:lumMod val="75000"/>
                  </a:schemeClr>
                </a:solidFill>
              </a:rPr>
              <a:t>Data Mining Competitions</a:t>
            </a:r>
          </a:p>
          <a:p>
            <a:endParaRPr lang="en-US" sz="2000" b="1" u="sng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Classification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Winning teams employ an ensemble of classifiers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603083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9968248" y="6309360"/>
            <a:ext cx="2223752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60728F-C01C-41A1-852D-670C4792DB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4" t="12046" r="11602"/>
          <a:stretch/>
        </p:blipFill>
        <p:spPr>
          <a:xfrm>
            <a:off x="4526328" y="1206222"/>
            <a:ext cx="7665672" cy="5651779"/>
          </a:xfrm>
          <a:prstGeom prst="rect">
            <a:avLst/>
          </a:prstGeom>
        </p:spPr>
      </p:pic>
      <p:sp>
        <p:nvSpPr>
          <p:cNvPr id="18433" name="TextBox 14"/>
          <p:cNvSpPr txBox="1">
            <a:spLocks noChangeArrowheads="1"/>
          </p:cNvSpPr>
          <p:nvPr/>
        </p:nvSpPr>
        <p:spPr bwMode="auto">
          <a:xfrm>
            <a:off x="557644" y="569590"/>
            <a:ext cx="292201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3000">
                <a:ln w="0"/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 eaLnBrk="0" hangingPunct="0">
              <a:defRPr sz="2400"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/>
              <a:t>Bias and Variance</a:t>
            </a: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105550-543A-4DFE-AEEF-F1A40AFA597D}"/>
              </a:ext>
            </a:extLst>
          </p:cNvPr>
          <p:cNvSpPr txBox="1"/>
          <p:nvPr/>
        </p:nvSpPr>
        <p:spPr>
          <a:xfrm>
            <a:off x="456744" y="1293963"/>
            <a:ext cx="482785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solidFill>
                  <a:schemeClr val="accent6">
                    <a:lumMod val="75000"/>
                  </a:schemeClr>
                </a:solidFill>
              </a:rPr>
              <a:t>Bias</a:t>
            </a:r>
          </a:p>
          <a:p>
            <a:endParaRPr lang="en-IN" sz="2000" u="sng" dirty="0">
              <a:solidFill>
                <a:schemeClr val="accent6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/>
              <a:t>Measure the accuracy or quality of the algorithm.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/>
              <a:t>High bias means poor match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u="sng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000" b="1" u="sng" dirty="0">
                <a:solidFill>
                  <a:schemeClr val="accent6">
                    <a:lumMod val="75000"/>
                  </a:schemeClr>
                </a:solidFill>
              </a:rPr>
              <a:t>Variance</a:t>
            </a:r>
          </a:p>
          <a:p>
            <a:endParaRPr lang="en-US" sz="2000" b="1" u="sng" dirty="0">
              <a:solidFill>
                <a:schemeClr val="accent6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Measures the precision or specificity of the match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 high variance means a weak match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would like to minimize each of these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Unfortunately, we can’t do this independently, since there is a trade-off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763288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9968248" y="6309360"/>
            <a:ext cx="2223752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3" name="TextBox 14"/>
          <p:cNvSpPr txBox="1">
            <a:spLocks noChangeArrowheads="1"/>
          </p:cNvSpPr>
          <p:nvPr/>
        </p:nvSpPr>
        <p:spPr bwMode="auto">
          <a:xfrm>
            <a:off x="557644" y="569590"/>
            <a:ext cx="412536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3000">
                <a:ln w="0"/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 eaLnBrk="0" hangingPunct="0">
              <a:defRPr sz="2400"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/>
              <a:t>Bias vs Variance trade-off</a:t>
            </a: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pic>
        <p:nvPicPr>
          <p:cNvPr id="5128" name="Picture 8" descr="Image result for bias and variance tradeoff">
            <a:hlinkClick r:id="rId4"/>
            <a:extLst>
              <a:ext uri="{FF2B5EF4-FFF2-40B4-BE49-F238E27FC236}">
                <a16:creationId xmlns:a16="http://schemas.microsoft.com/office/drawing/2014/main" id="{5ADA44E1-65FF-45DA-8122-769946E93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884" y="1293963"/>
            <a:ext cx="5386116" cy="373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bias and variance tradeoff">
            <a:hlinkClick r:id="rId6"/>
            <a:extLst>
              <a:ext uri="{FF2B5EF4-FFF2-40B4-BE49-F238E27FC236}">
                <a16:creationId xmlns:a16="http://schemas.microsoft.com/office/drawing/2014/main" id="{CCB1B8A3-6F1F-4934-B8F4-F0AEED855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" r="4935"/>
          <a:stretch/>
        </p:blipFill>
        <p:spPr bwMode="auto">
          <a:xfrm>
            <a:off x="38939" y="2081048"/>
            <a:ext cx="6831143" cy="477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227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9968248" y="6309360"/>
            <a:ext cx="2223752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3" name="TextBox 14"/>
          <p:cNvSpPr txBox="1">
            <a:spLocks noChangeArrowheads="1"/>
          </p:cNvSpPr>
          <p:nvPr/>
        </p:nvSpPr>
        <p:spPr bwMode="auto">
          <a:xfrm>
            <a:off x="557644" y="569590"/>
            <a:ext cx="322479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3000">
                <a:ln w="0"/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 eaLnBrk="0" hangingPunct="0">
              <a:defRPr sz="2400"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/>
              <a:t>Methods Employed</a:t>
            </a: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CC2ED06-CA2E-4725-A2B9-BE15018B4095}"/>
              </a:ext>
            </a:extLst>
          </p:cNvPr>
          <p:cNvSpPr txBox="1">
            <a:spLocks/>
          </p:cNvSpPr>
          <p:nvPr/>
        </p:nvSpPr>
        <p:spPr>
          <a:xfrm>
            <a:off x="557644" y="157634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b="1" u="sng" dirty="0">
                <a:solidFill>
                  <a:schemeClr val="accent6">
                    <a:lumMod val="75000"/>
                  </a:schemeClr>
                </a:solidFill>
              </a:rPr>
              <a:t>To reduce Variance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Bagging</a:t>
            </a:r>
            <a:r>
              <a:rPr lang="en-IN" dirty="0"/>
              <a:t> is employed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Use bootstrapping to generate L training sets and train one base-learner with each set.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 err="1"/>
              <a:t>Eg</a:t>
            </a:r>
            <a:r>
              <a:rPr lang="en-IN" dirty="0"/>
              <a:t>- Random forest</a:t>
            </a:r>
          </a:p>
          <a:p>
            <a:pPr algn="l"/>
            <a:endParaRPr lang="en-IN" dirty="0"/>
          </a:p>
          <a:p>
            <a:pPr algn="l"/>
            <a:r>
              <a:rPr lang="en-IN" b="1" u="sng" dirty="0">
                <a:solidFill>
                  <a:schemeClr val="accent6">
                    <a:lumMod val="75000"/>
                  </a:schemeClr>
                </a:solidFill>
              </a:rPr>
              <a:t>To reduce Bias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Boosting</a:t>
            </a:r>
            <a:r>
              <a:rPr lang="en-IN" dirty="0"/>
              <a:t> is employed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dirty="0"/>
              <a:t>An iterative procedure to adaptively change distribution of training data by focusing more on previously misclassified records.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dirty="0" err="1"/>
              <a:t>Eg</a:t>
            </a:r>
            <a:r>
              <a:rPr lang="en-US" altLang="en-US" dirty="0"/>
              <a:t>- </a:t>
            </a:r>
            <a:r>
              <a:rPr lang="en-IN" dirty="0" err="1"/>
              <a:t>Adaboost</a:t>
            </a:r>
            <a:r>
              <a:rPr lang="en-IN" dirty="0"/>
              <a:t>, Gradient Boosting, </a:t>
            </a:r>
            <a:r>
              <a:rPr lang="en-IN" dirty="0" err="1"/>
              <a:t>XGBoost</a:t>
            </a:r>
            <a:endParaRPr lang="en-I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algn="l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1985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CEABD65-94DB-4AFA-9297-D6FB3C123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26255"/>
              </p:ext>
            </p:extLst>
          </p:nvPr>
        </p:nvGraphicFramePr>
        <p:xfrm>
          <a:off x="668458" y="3454380"/>
          <a:ext cx="10558294" cy="2331419"/>
        </p:xfrm>
        <a:graphic>
          <a:graphicData uri="http://schemas.openxmlformats.org/drawingml/2006/table">
            <a:tbl>
              <a:tblPr firstCol="1" bandRow="1">
                <a:tableStyleId>{93296810-A885-4BE3-A3E7-6D5BEEA58F35}</a:tableStyleId>
              </a:tblPr>
              <a:tblGrid>
                <a:gridCol w="2115998">
                  <a:extLst>
                    <a:ext uri="{9D8B030D-6E8A-4147-A177-3AD203B41FA5}">
                      <a16:colId xmlns:a16="http://schemas.microsoft.com/office/drawing/2014/main" val="2898521911"/>
                    </a:ext>
                  </a:extLst>
                </a:gridCol>
                <a:gridCol w="557290">
                  <a:extLst>
                    <a:ext uri="{9D8B030D-6E8A-4147-A177-3AD203B41FA5}">
                      <a16:colId xmlns:a16="http://schemas.microsoft.com/office/drawing/2014/main" val="1238287724"/>
                    </a:ext>
                  </a:extLst>
                </a:gridCol>
                <a:gridCol w="604212">
                  <a:extLst>
                    <a:ext uri="{9D8B030D-6E8A-4147-A177-3AD203B41FA5}">
                      <a16:colId xmlns:a16="http://schemas.microsoft.com/office/drawing/2014/main" val="1798124156"/>
                    </a:ext>
                  </a:extLst>
                </a:gridCol>
                <a:gridCol w="561879">
                  <a:extLst>
                    <a:ext uri="{9D8B030D-6E8A-4147-A177-3AD203B41FA5}">
                      <a16:colId xmlns:a16="http://schemas.microsoft.com/office/drawing/2014/main" val="1667068188"/>
                    </a:ext>
                  </a:extLst>
                </a:gridCol>
                <a:gridCol w="959845">
                  <a:extLst>
                    <a:ext uri="{9D8B030D-6E8A-4147-A177-3AD203B41FA5}">
                      <a16:colId xmlns:a16="http://schemas.microsoft.com/office/drawing/2014/main" val="500647671"/>
                    </a:ext>
                  </a:extLst>
                </a:gridCol>
                <a:gridCol w="959845">
                  <a:extLst>
                    <a:ext uri="{9D8B030D-6E8A-4147-A177-3AD203B41FA5}">
                      <a16:colId xmlns:a16="http://schemas.microsoft.com/office/drawing/2014/main" val="3603012649"/>
                    </a:ext>
                  </a:extLst>
                </a:gridCol>
                <a:gridCol w="959845">
                  <a:extLst>
                    <a:ext uri="{9D8B030D-6E8A-4147-A177-3AD203B41FA5}">
                      <a16:colId xmlns:a16="http://schemas.microsoft.com/office/drawing/2014/main" val="3971892746"/>
                    </a:ext>
                  </a:extLst>
                </a:gridCol>
                <a:gridCol w="959845">
                  <a:extLst>
                    <a:ext uri="{9D8B030D-6E8A-4147-A177-3AD203B41FA5}">
                      <a16:colId xmlns:a16="http://schemas.microsoft.com/office/drawing/2014/main" val="912389601"/>
                    </a:ext>
                  </a:extLst>
                </a:gridCol>
                <a:gridCol w="959845">
                  <a:extLst>
                    <a:ext uri="{9D8B030D-6E8A-4147-A177-3AD203B41FA5}">
                      <a16:colId xmlns:a16="http://schemas.microsoft.com/office/drawing/2014/main" val="2109294433"/>
                    </a:ext>
                  </a:extLst>
                </a:gridCol>
                <a:gridCol w="959845">
                  <a:extLst>
                    <a:ext uri="{9D8B030D-6E8A-4147-A177-3AD203B41FA5}">
                      <a16:colId xmlns:a16="http://schemas.microsoft.com/office/drawing/2014/main" val="3055951129"/>
                    </a:ext>
                  </a:extLst>
                </a:gridCol>
                <a:gridCol w="959845">
                  <a:extLst>
                    <a:ext uri="{9D8B030D-6E8A-4147-A177-3AD203B41FA5}">
                      <a16:colId xmlns:a16="http://schemas.microsoft.com/office/drawing/2014/main" val="2881546039"/>
                    </a:ext>
                  </a:extLst>
                </a:gridCol>
              </a:tblGrid>
              <a:tr h="475799">
                <a:tc>
                  <a:txBody>
                    <a:bodyPr/>
                    <a:lstStyle/>
                    <a:p>
                      <a:r>
                        <a:rPr lang="en-IN" dirty="0"/>
                        <a:t>Original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043908"/>
                  </a:ext>
                </a:extLst>
              </a:tr>
              <a:tr h="618540">
                <a:tc>
                  <a:txBody>
                    <a:bodyPr/>
                    <a:lstStyle/>
                    <a:p>
                      <a:r>
                        <a:rPr lang="en-IN" dirty="0"/>
                        <a:t>Boosting (Round 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369636"/>
                  </a:ext>
                </a:extLst>
              </a:tr>
              <a:tr h="618540">
                <a:tc>
                  <a:txBody>
                    <a:bodyPr/>
                    <a:lstStyle/>
                    <a:p>
                      <a:r>
                        <a:rPr lang="en-IN" dirty="0"/>
                        <a:t>Boosting(Round 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014123"/>
                  </a:ext>
                </a:extLst>
              </a:tr>
              <a:tr h="618540">
                <a:tc>
                  <a:txBody>
                    <a:bodyPr/>
                    <a:lstStyle/>
                    <a:p>
                      <a:r>
                        <a:rPr lang="en-IN" dirty="0"/>
                        <a:t>Boosting (Round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577652"/>
                  </a:ext>
                </a:extLst>
              </a:tr>
            </a:tbl>
          </a:graphicData>
        </a:graphic>
      </p:graphicFrame>
      <p:sp>
        <p:nvSpPr>
          <p:cNvPr id="28" name="Rectangle 27"/>
          <p:cNvSpPr/>
          <p:nvPr/>
        </p:nvSpPr>
        <p:spPr>
          <a:xfrm flipH="1">
            <a:off x="9968248" y="6309360"/>
            <a:ext cx="2223752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3" name="TextBox 14"/>
          <p:cNvSpPr txBox="1">
            <a:spLocks noChangeArrowheads="1"/>
          </p:cNvSpPr>
          <p:nvPr/>
        </p:nvSpPr>
        <p:spPr bwMode="auto">
          <a:xfrm>
            <a:off x="557644" y="569590"/>
            <a:ext cx="168559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3000">
                <a:ln w="0"/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 eaLnBrk="0" hangingPunct="0">
              <a:defRPr sz="2400"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 err="1"/>
              <a:t>AdaBoost</a:t>
            </a:r>
            <a:endParaRPr lang="en-US" dirty="0"/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CC2ED06-CA2E-4725-A2B9-BE15018B4095}"/>
              </a:ext>
            </a:extLst>
          </p:cNvPr>
          <p:cNvSpPr txBox="1">
            <a:spLocks/>
          </p:cNvSpPr>
          <p:nvPr/>
        </p:nvSpPr>
        <p:spPr>
          <a:xfrm>
            <a:off x="557644" y="1234663"/>
            <a:ext cx="10515600" cy="2592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It is a general ensemble method that creates a strong classifier from a number of weak classifiers.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This is done by building a model from the training data, then creating a second model that attempts to correct the errors from the first model. Models are added until the training set is predicted perfectly or a maximum number of models are added.</a:t>
            </a:r>
          </a:p>
        </p:txBody>
      </p:sp>
      <p:sp>
        <p:nvSpPr>
          <p:cNvPr id="11" name="Oval 6">
            <a:extLst>
              <a:ext uri="{FF2B5EF4-FFF2-40B4-BE49-F238E27FC236}">
                <a16:creationId xmlns:a16="http://schemas.microsoft.com/office/drawing/2014/main" id="{3865B9E6-B277-4CF2-BACD-F9F1BD8B0A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6554" y="5233593"/>
            <a:ext cx="304800" cy="304800"/>
          </a:xfrm>
          <a:prstGeom prst="ellipse">
            <a:avLst/>
          </a:prstGeom>
          <a:noFill/>
          <a:ln w="50800">
            <a:solidFill>
              <a:schemeClr val="accent2">
                <a:lumMod val="60000"/>
                <a:lumOff val="4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" name="Oval 7">
            <a:extLst>
              <a:ext uri="{FF2B5EF4-FFF2-40B4-BE49-F238E27FC236}">
                <a16:creationId xmlns:a16="http://schemas.microsoft.com/office/drawing/2014/main" id="{76CB745C-D54B-405F-BE0C-32DD4A136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0194" y="5233593"/>
            <a:ext cx="304800" cy="304800"/>
          </a:xfrm>
          <a:prstGeom prst="ellipse">
            <a:avLst/>
          </a:prstGeom>
          <a:noFill/>
          <a:ln w="50800">
            <a:solidFill>
              <a:schemeClr val="accent2">
                <a:lumMod val="60000"/>
                <a:lumOff val="4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" name="Oval 8">
            <a:extLst>
              <a:ext uri="{FF2B5EF4-FFF2-40B4-BE49-F238E27FC236}">
                <a16:creationId xmlns:a16="http://schemas.microsoft.com/office/drawing/2014/main" id="{AAACE852-6BA0-4EE5-9052-8F0E9D1E5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328" y="5233593"/>
            <a:ext cx="304800" cy="304800"/>
          </a:xfrm>
          <a:prstGeom prst="ellipse">
            <a:avLst/>
          </a:prstGeom>
          <a:noFill/>
          <a:ln w="50800">
            <a:solidFill>
              <a:schemeClr val="accent2">
                <a:lumMod val="60000"/>
                <a:lumOff val="4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id="{5A429D6F-A539-4CD4-BE38-D977EFF972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1957" y="5233593"/>
            <a:ext cx="304800" cy="304800"/>
          </a:xfrm>
          <a:prstGeom prst="ellipse">
            <a:avLst/>
          </a:prstGeom>
          <a:noFill/>
          <a:ln w="50800">
            <a:solidFill>
              <a:schemeClr val="accent2">
                <a:lumMod val="60000"/>
                <a:lumOff val="4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" name="Oval 6">
            <a:extLst>
              <a:ext uri="{FF2B5EF4-FFF2-40B4-BE49-F238E27FC236}">
                <a16:creationId xmlns:a16="http://schemas.microsoft.com/office/drawing/2014/main" id="{063052FE-6EED-48B9-8208-A3ADA7E64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5639" y="5233593"/>
            <a:ext cx="304800" cy="304800"/>
          </a:xfrm>
          <a:prstGeom prst="ellipse">
            <a:avLst/>
          </a:prstGeom>
          <a:noFill/>
          <a:ln w="50800">
            <a:solidFill>
              <a:schemeClr val="accent2">
                <a:lumMod val="60000"/>
                <a:lumOff val="4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7" name="Text Box 10">
            <a:extLst>
              <a:ext uri="{FF2B5EF4-FFF2-40B4-BE49-F238E27FC236}">
                <a16:creationId xmlns:a16="http://schemas.microsoft.com/office/drawing/2014/main" id="{E53CCA8E-0D61-48F9-8C23-AB532E3EEC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711" y="5970285"/>
            <a:ext cx="10449384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1800" dirty="0"/>
              <a:t> Example 4 is hard to classify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1800" dirty="0"/>
              <a:t> Its weight is increased, therefore it is more likely to be chosen again in subsequent rounds</a:t>
            </a:r>
          </a:p>
        </p:txBody>
      </p:sp>
    </p:spTree>
    <p:extLst>
      <p:ext uri="{BB962C8B-B14F-4D97-AF65-F5344CB8AC3E}">
        <p14:creationId xmlns:p14="http://schemas.microsoft.com/office/powerpoint/2010/main" val="3816524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6936</TotalTime>
  <Words>1478</Words>
  <Application>Microsoft Office PowerPoint</Application>
  <PresentationFormat>Widescreen</PresentationFormat>
  <Paragraphs>301</Paragraphs>
  <Slides>30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4" baseType="lpstr">
      <vt:lpstr>ＭＳ Ｐゴシック</vt:lpstr>
      <vt:lpstr>Yu Gothic Medium</vt:lpstr>
      <vt:lpstr>Adobe Caslon Pro</vt:lpstr>
      <vt:lpstr>Arial</vt:lpstr>
      <vt:lpstr>Calibri</vt:lpstr>
      <vt:lpstr>Calibri Light</vt:lpstr>
      <vt:lpstr>Cambria Math</vt:lpstr>
      <vt:lpstr>Courier New</vt:lpstr>
      <vt:lpstr>MathJax_Main</vt:lpstr>
      <vt:lpstr>MathJax_Math</vt:lpstr>
      <vt:lpstr>MathJax_Size1</vt:lpstr>
      <vt:lpstr>Palatino Linotype</vt:lpstr>
      <vt:lpstr>Roboto Regular</vt:lpstr>
      <vt:lpstr>Office Theme</vt:lpstr>
      <vt:lpstr>Boosting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Boosting</dc:title>
  <dc:creator>nitya neelima</dc:creator>
  <cp:lastModifiedBy>nitya neelima</cp:lastModifiedBy>
  <cp:revision>123</cp:revision>
  <dcterms:created xsi:type="dcterms:W3CDTF">2017-09-08T09:29:17Z</dcterms:created>
  <dcterms:modified xsi:type="dcterms:W3CDTF">2017-10-25T10:37:35Z</dcterms:modified>
</cp:coreProperties>
</file>